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7" Type="http://schemas.openxmlformats.org/officeDocument/2006/relationships/slideLayout" Target="../slideLayouts/slideLayout1.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5" Type="http://schemas.openxmlformats.org/officeDocument/2006/relationships/slideLayout" Target="../slideLayouts/slideLayout1.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5" Type="http://schemas.openxmlformats.org/officeDocument/2006/relationships/slideLayout" Target="../slideLayouts/slideLayout1.xml"/><Relationship Id="rId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5" Type="http://schemas.openxmlformats.org/officeDocument/2006/relationships/slideLayout" Target="../slideLayouts/slideLayout1.xml"/><Relationship Id="rId6"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2115264"/>
            <a:ext cx="9381649" cy="1703308"/>
          </a:xfrm>
          <a:prstGeom prst="rect">
            <a:avLst/>
          </a:prstGeom>
          <a:noFill/>
          <a:ln/>
        </p:spPr>
        <p:txBody>
          <a:bodyPr wrap="square" rtlCol="0" anchor="t"/>
          <a:lstStyle/>
          <a:p>
            <a:pPr indent="0" marL="0">
              <a:lnSpc>
                <a:spcPts val="6707"/>
              </a:lnSpc>
              <a:buNone/>
            </a:pPr>
            <a:r>
              <a:rPr lang="en-US" sz="5365" b="1" dirty="0">
                <a:solidFill>
                  <a:srgbClr val="FFFFFF"/>
                </a:solidFill>
                <a:latin typeface="Barlow" pitchFamily="34" charset="0"/>
                <a:ea typeface="Barlow" pitchFamily="34" charset="-122"/>
                <a:cs typeface="Barlow" pitchFamily="34" charset="-120"/>
              </a:rPr>
              <a:t>Mystic Mart Stock Management System</a:t>
            </a:r>
            <a:endParaRPr lang="en-US" sz="5365" dirty="0"/>
          </a:p>
        </p:txBody>
      </p:sp>
      <p:sp>
        <p:nvSpPr>
          <p:cNvPr id="5" name="Text 2"/>
          <p:cNvSpPr/>
          <p:nvPr/>
        </p:nvSpPr>
        <p:spPr>
          <a:xfrm>
            <a:off x="2624376" y="4262914"/>
            <a:ext cx="9381649" cy="444341"/>
          </a:xfrm>
          <a:prstGeom prst="rect">
            <a:avLst/>
          </a:prstGeom>
          <a:noFill/>
          <a:ln/>
        </p:spPr>
        <p:txBody>
          <a:bodyPr wrap="none" rtlCol="0" anchor="t"/>
          <a:lstStyle/>
          <a:p>
            <a:pPr indent="0" marL="0">
              <a:lnSpc>
                <a:spcPts val="3499"/>
              </a:lnSpc>
              <a:buNone/>
            </a:pPr>
            <a:r>
              <a:rPr lang="en-US" sz="2187" dirty="0">
                <a:solidFill>
                  <a:srgbClr val="E5E0DF"/>
                </a:solidFill>
                <a:latin typeface="Barlow" pitchFamily="34" charset="0"/>
                <a:ea typeface="Barlow" pitchFamily="34" charset="-122"/>
                <a:cs typeface="Barlow" pitchFamily="34" charset="-120"/>
              </a:rPr>
              <a:t>BY</a:t>
            </a:r>
            <a:endParaRPr lang="en-US" sz="2187" dirty="0"/>
          </a:p>
        </p:txBody>
      </p:sp>
      <p:sp>
        <p:nvSpPr>
          <p:cNvPr id="6" name="Text 3"/>
          <p:cNvSpPr/>
          <p:nvPr/>
        </p:nvSpPr>
        <p:spPr>
          <a:xfrm>
            <a:off x="2624376" y="5040511"/>
            <a:ext cx="2962632" cy="370284"/>
          </a:xfrm>
          <a:prstGeom prst="rect">
            <a:avLst/>
          </a:prstGeom>
          <a:noFill/>
          <a:ln/>
        </p:spPr>
        <p:txBody>
          <a:bodyPr wrap="none" rtlCol="0" anchor="t"/>
          <a:lstStyle/>
          <a:p>
            <a:pPr indent="0" marL="0">
              <a:lnSpc>
                <a:spcPts val="2916"/>
              </a:lnSpc>
              <a:buNone/>
            </a:pPr>
            <a:r>
              <a:rPr lang="en-US" sz="2333" b="1" dirty="0">
                <a:solidFill>
                  <a:srgbClr val="FFFFFF"/>
                </a:solidFill>
                <a:latin typeface="Barlow" pitchFamily="34" charset="0"/>
                <a:ea typeface="Barlow" pitchFamily="34" charset="-122"/>
                <a:cs typeface="Barlow" pitchFamily="34" charset="-120"/>
              </a:rPr>
              <a:t>Lalit Patel </a:t>
            </a:r>
            <a:endParaRPr lang="en-US" sz="2333" dirty="0"/>
          </a:p>
        </p:txBody>
      </p:sp>
      <p:sp>
        <p:nvSpPr>
          <p:cNvPr id="7" name="Text 4"/>
          <p:cNvSpPr/>
          <p:nvPr/>
        </p:nvSpPr>
        <p:spPr>
          <a:xfrm>
            <a:off x="2624376" y="5744051"/>
            <a:ext cx="2962632" cy="370284"/>
          </a:xfrm>
          <a:prstGeom prst="rect">
            <a:avLst/>
          </a:prstGeom>
          <a:noFill/>
          <a:ln/>
        </p:spPr>
        <p:txBody>
          <a:bodyPr wrap="none" rtlCol="0" anchor="t"/>
          <a:lstStyle/>
          <a:p>
            <a:pPr indent="0" marL="0">
              <a:lnSpc>
                <a:spcPts val="2916"/>
              </a:lnSpc>
              <a:buNone/>
            </a:pPr>
            <a:r>
              <a:rPr lang="en-US" sz="2333" b="1" dirty="0">
                <a:solidFill>
                  <a:srgbClr val="FFD1A7"/>
                </a:solidFill>
                <a:latin typeface="Barlow" pitchFamily="34" charset="0"/>
                <a:ea typeface="Barlow" pitchFamily="34" charset="-122"/>
                <a:cs typeface="Barlow" pitchFamily="34" charset="-120"/>
              </a:rPr>
              <a:t>0101CA221030</a:t>
            </a:r>
            <a:endParaRPr lang="en-US" sz="2333"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054179"/>
            <a:ext cx="5928598" cy="617101"/>
          </a:xfrm>
          <a:prstGeom prst="rect">
            <a:avLst/>
          </a:prstGeom>
          <a:noFill/>
          <a:ln/>
        </p:spPr>
        <p:txBody>
          <a:bodyPr wrap="none" rtlCol="0" anchor="t"/>
          <a:lstStyle/>
          <a:p>
            <a:pPr indent="0" marL="0">
              <a:lnSpc>
                <a:spcPts val="4860"/>
              </a:lnSpc>
              <a:buNone/>
            </a:pPr>
            <a:r>
              <a:rPr lang="en-US" sz="3888" b="1" dirty="0">
                <a:solidFill>
                  <a:srgbClr val="FFFFFF"/>
                </a:solidFill>
                <a:latin typeface="Barlow" pitchFamily="34" charset="0"/>
                <a:ea typeface="Barlow" pitchFamily="34" charset="-122"/>
                <a:cs typeface="Barlow" pitchFamily="34" charset="-120"/>
              </a:rPr>
              <a:t>Key Features of Mystic Mart</a:t>
            </a:r>
            <a:endParaRPr lang="en-US" sz="3888" dirty="0"/>
          </a:p>
        </p:txBody>
      </p:sp>
      <p:sp>
        <p:nvSpPr>
          <p:cNvPr id="5" name="Text 2"/>
          <p:cNvSpPr/>
          <p:nvPr/>
        </p:nvSpPr>
        <p:spPr>
          <a:xfrm>
            <a:off x="2624376" y="2226707"/>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Barcode Generation</a:t>
            </a:r>
            <a:endParaRPr lang="en-US" sz="1944" dirty="0"/>
          </a:p>
        </p:txBody>
      </p:sp>
      <p:sp>
        <p:nvSpPr>
          <p:cNvPr id="6" name="Text 3"/>
          <p:cNvSpPr/>
          <p:nvPr/>
        </p:nvSpPr>
        <p:spPr>
          <a:xfrm>
            <a:off x="2624376" y="3066098"/>
            <a:ext cx="1938933" cy="355401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Easily generate barcodes for your products with Mystic Mart's built-in barcode creation tool. Streamline your inventory tracking and checkout processes.</a:t>
            </a:r>
            <a:endParaRPr lang="en-US" sz="1750" dirty="0"/>
          </a:p>
        </p:txBody>
      </p:sp>
      <p:sp>
        <p:nvSpPr>
          <p:cNvPr id="7" name="Text 4"/>
          <p:cNvSpPr/>
          <p:nvPr/>
        </p:nvSpPr>
        <p:spPr>
          <a:xfrm>
            <a:off x="5112901" y="2226707"/>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Invoice Management</a:t>
            </a:r>
            <a:endParaRPr lang="en-US" sz="1944" dirty="0"/>
          </a:p>
        </p:txBody>
      </p:sp>
      <p:sp>
        <p:nvSpPr>
          <p:cNvPr id="8" name="Text 5"/>
          <p:cNvSpPr/>
          <p:nvPr/>
        </p:nvSpPr>
        <p:spPr>
          <a:xfrm>
            <a:off x="5112901" y="3066098"/>
            <a:ext cx="1938933" cy="355401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Quickly generate professional-looking invoices with customizable templates. Track sales, manage customer information, and export data for tax purposes.</a:t>
            </a:r>
            <a:endParaRPr lang="en-US" sz="1750" dirty="0"/>
          </a:p>
        </p:txBody>
      </p:sp>
      <p:sp>
        <p:nvSpPr>
          <p:cNvPr id="9" name="Text 6"/>
          <p:cNvSpPr/>
          <p:nvPr/>
        </p:nvSpPr>
        <p:spPr>
          <a:xfrm>
            <a:off x="7601426" y="2226707"/>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Inventory Tracking</a:t>
            </a:r>
            <a:endParaRPr lang="en-US" sz="1944" dirty="0"/>
          </a:p>
        </p:txBody>
      </p:sp>
      <p:sp>
        <p:nvSpPr>
          <p:cNvPr id="10" name="Text 7"/>
          <p:cNvSpPr/>
          <p:nvPr/>
        </p:nvSpPr>
        <p:spPr>
          <a:xfrm>
            <a:off x="7601426" y="3066098"/>
            <a:ext cx="1938933" cy="3909417"/>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Keep a close eye on your stock levels with Mystic Mart's real-time inventory management system. Get alerts when items are running low and make informed restocking decisions.</a:t>
            </a:r>
            <a:endParaRPr lang="en-US" sz="1750" dirty="0"/>
          </a:p>
        </p:txBody>
      </p:sp>
      <p:sp>
        <p:nvSpPr>
          <p:cNvPr id="11" name="Text 8"/>
          <p:cNvSpPr/>
          <p:nvPr/>
        </p:nvSpPr>
        <p:spPr>
          <a:xfrm>
            <a:off x="10089952" y="2226707"/>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Reporting &amp; Analytics</a:t>
            </a:r>
            <a:endParaRPr lang="en-US" sz="1944" dirty="0"/>
          </a:p>
        </p:txBody>
      </p:sp>
      <p:sp>
        <p:nvSpPr>
          <p:cNvPr id="12" name="Text 9"/>
          <p:cNvSpPr/>
          <p:nvPr/>
        </p:nvSpPr>
        <p:spPr>
          <a:xfrm>
            <a:off x="10089952" y="3066098"/>
            <a:ext cx="1938933" cy="3909417"/>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Gain valuable insights into your business with comprehensive reporting and analytics. Track sales trends, identify top-selling products, and make data-driven decisions.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698778"/>
            <a:ext cx="6993612" cy="617101"/>
          </a:xfrm>
          <a:prstGeom prst="rect">
            <a:avLst/>
          </a:prstGeom>
          <a:noFill/>
          <a:ln/>
        </p:spPr>
        <p:txBody>
          <a:bodyPr wrap="none" rtlCol="0" anchor="t"/>
          <a:lstStyle/>
          <a:p>
            <a:pPr indent="0" marL="0">
              <a:lnSpc>
                <a:spcPts val="4860"/>
              </a:lnSpc>
              <a:buNone/>
            </a:pPr>
            <a:r>
              <a:rPr lang="en-US" sz="3888" b="1" dirty="0">
                <a:solidFill>
                  <a:srgbClr val="FFFFFF"/>
                </a:solidFill>
                <a:latin typeface="Barlow" pitchFamily="34" charset="0"/>
                <a:ea typeface="Barlow" pitchFamily="34" charset="-122"/>
                <a:cs typeface="Barlow" pitchFamily="34" charset="-120"/>
              </a:rPr>
              <a:t>Technology Used for Mystic Mart</a:t>
            </a:r>
            <a:endParaRPr lang="en-US" sz="3888" dirty="0"/>
          </a:p>
        </p:txBody>
      </p:sp>
      <p:sp>
        <p:nvSpPr>
          <p:cNvPr id="5" name="Text 2"/>
          <p:cNvSpPr/>
          <p:nvPr/>
        </p:nvSpPr>
        <p:spPr>
          <a:xfrm>
            <a:off x="2624376" y="1871305"/>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Graphical User Interface</a:t>
            </a:r>
            <a:endParaRPr lang="en-US" sz="1944" dirty="0"/>
          </a:p>
        </p:txBody>
      </p:sp>
      <p:sp>
        <p:nvSpPr>
          <p:cNvPr id="6" name="Text 3"/>
          <p:cNvSpPr/>
          <p:nvPr/>
        </p:nvSpPr>
        <p:spPr>
          <a:xfrm>
            <a:off x="2624376" y="2710696"/>
            <a:ext cx="1938933" cy="355401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Mart's user interface was developed using the powerful Java Swing and Java AWT frameworks, providing a sleek and responsive visual experience for the application.</a:t>
            </a:r>
            <a:endParaRPr lang="en-US" sz="1750" dirty="0"/>
          </a:p>
        </p:txBody>
      </p:sp>
      <p:sp>
        <p:nvSpPr>
          <p:cNvPr id="7" name="Text 4"/>
          <p:cNvSpPr/>
          <p:nvPr/>
        </p:nvSpPr>
        <p:spPr>
          <a:xfrm>
            <a:off x="5112901" y="1871305"/>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Database Management</a:t>
            </a:r>
            <a:endParaRPr lang="en-US" sz="1944" dirty="0"/>
          </a:p>
        </p:txBody>
      </p:sp>
      <p:sp>
        <p:nvSpPr>
          <p:cNvPr id="8" name="Text 5"/>
          <p:cNvSpPr/>
          <p:nvPr/>
        </p:nvSpPr>
        <p:spPr>
          <a:xfrm>
            <a:off x="5112901" y="2710696"/>
            <a:ext cx="1938933" cy="355401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The team selected Oracle as the database management system to securely store and efficiently manage all of Mystic Mart's business data and inventory information.</a:t>
            </a:r>
            <a:endParaRPr lang="en-US" sz="1750" dirty="0"/>
          </a:p>
        </p:txBody>
      </p:sp>
      <p:sp>
        <p:nvSpPr>
          <p:cNvPr id="9" name="Text 6"/>
          <p:cNvSpPr/>
          <p:nvPr/>
        </p:nvSpPr>
        <p:spPr>
          <a:xfrm>
            <a:off x="7601426" y="1871305"/>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Integrated Development</a:t>
            </a:r>
            <a:endParaRPr lang="en-US" sz="1944" dirty="0"/>
          </a:p>
        </p:txBody>
      </p:sp>
      <p:sp>
        <p:nvSpPr>
          <p:cNvPr id="10" name="Text 7"/>
          <p:cNvSpPr/>
          <p:nvPr/>
        </p:nvSpPr>
        <p:spPr>
          <a:xfrm>
            <a:off x="7601426" y="2710696"/>
            <a:ext cx="1938933" cy="4620220"/>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The Mystic Mart project was built using NetBeans 8.2 IDE, an industry-leading development environment that streamlined the coding process and enabled seamless integration of all application components.</a:t>
            </a:r>
            <a:endParaRPr lang="en-US" sz="1750" dirty="0"/>
          </a:p>
        </p:txBody>
      </p:sp>
      <p:sp>
        <p:nvSpPr>
          <p:cNvPr id="11" name="Text 8"/>
          <p:cNvSpPr/>
          <p:nvPr/>
        </p:nvSpPr>
        <p:spPr>
          <a:xfrm>
            <a:off x="10089952" y="1871305"/>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Backend Codebase</a:t>
            </a:r>
            <a:endParaRPr lang="en-US" sz="1944" dirty="0"/>
          </a:p>
        </p:txBody>
      </p:sp>
      <p:sp>
        <p:nvSpPr>
          <p:cNvPr id="12" name="Text 9"/>
          <p:cNvSpPr/>
          <p:nvPr/>
        </p:nvSpPr>
        <p:spPr>
          <a:xfrm>
            <a:off x="10089952" y="2710696"/>
            <a:ext cx="1938933" cy="355401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Mart's robust backend was implemented entirely in Java, ensuring a reliable and high-performing core that powers the application's key functionalities.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C0C0C">
              <a:alpha val="75000"/>
            </a:srgbClr>
          </a:solidFill>
          <a:ln/>
        </p:spPr>
      </p:sp>
      <p:sp>
        <p:nvSpPr>
          <p:cNvPr id="4" name="Text 1"/>
          <p:cNvSpPr/>
          <p:nvPr/>
        </p:nvSpPr>
        <p:spPr>
          <a:xfrm>
            <a:off x="3424118" y="506849"/>
            <a:ext cx="4095750" cy="511969"/>
          </a:xfrm>
          <a:prstGeom prst="rect">
            <a:avLst/>
          </a:prstGeom>
          <a:noFill/>
          <a:ln/>
        </p:spPr>
        <p:txBody>
          <a:bodyPr wrap="none" rtlCol="0" anchor="t"/>
          <a:lstStyle/>
          <a:p>
            <a:pPr indent="0" marL="0">
              <a:lnSpc>
                <a:spcPts val="4031"/>
              </a:lnSpc>
              <a:buNone/>
            </a:pPr>
            <a:r>
              <a:rPr lang="en-US" sz="3225" b="1" dirty="0">
                <a:solidFill>
                  <a:srgbClr val="FFFFFF"/>
                </a:solidFill>
                <a:latin typeface="Barlow" pitchFamily="34" charset="0"/>
                <a:ea typeface="Barlow" pitchFamily="34" charset="-122"/>
                <a:cs typeface="Barlow" pitchFamily="34" charset="-120"/>
              </a:rPr>
              <a:t>Future Scope</a:t>
            </a:r>
            <a:endParaRPr lang="en-US" sz="3225" dirty="0"/>
          </a:p>
        </p:txBody>
      </p:sp>
      <p:pic>
        <p:nvPicPr>
          <p:cNvPr id="5" name="Image 1" descr="preencoded.png">    </p:cNvPr>
          <p:cNvPicPr>
            <a:picLocks noChangeAspect="1"/>
          </p:cNvPicPr>
          <p:nvPr/>
        </p:nvPicPr>
        <p:blipFill>
          <a:blip r:embed="rId2"/>
          <a:stretch>
            <a:fillRect/>
          </a:stretch>
        </p:blipFill>
        <p:spPr>
          <a:xfrm>
            <a:off x="4727496" y="1387435"/>
            <a:ext cx="1547932" cy="1596985"/>
          </a:xfrm>
          <a:prstGeom prst="rect">
            <a:avLst/>
          </a:prstGeom>
        </p:spPr>
      </p:pic>
      <p:sp>
        <p:nvSpPr>
          <p:cNvPr id="6" name="Text 2"/>
          <p:cNvSpPr/>
          <p:nvPr/>
        </p:nvSpPr>
        <p:spPr>
          <a:xfrm>
            <a:off x="5328761" y="2036445"/>
            <a:ext cx="81320" cy="368618"/>
          </a:xfrm>
          <a:prstGeom prst="rect">
            <a:avLst/>
          </a:prstGeom>
          <a:noFill/>
          <a:ln/>
        </p:spPr>
        <p:txBody>
          <a:bodyPr wrap="none" rtlCol="0" anchor="t"/>
          <a:lstStyle/>
          <a:p>
            <a:pPr algn="ctr" indent="0" marL="0">
              <a:lnSpc>
                <a:spcPts val="2903"/>
              </a:lnSpc>
              <a:buNone/>
            </a:pPr>
            <a:r>
              <a:rPr lang="en-US" sz="1814" b="1" dirty="0">
                <a:solidFill>
                  <a:srgbClr val="E5E0DF"/>
                </a:solidFill>
                <a:latin typeface="Barlow" pitchFamily="34" charset="0"/>
                <a:ea typeface="Barlow" pitchFamily="34" charset="-122"/>
                <a:cs typeface="Barlow" pitchFamily="34" charset="-120"/>
              </a:rPr>
              <a:t>1</a:t>
            </a:r>
            <a:endParaRPr lang="en-US" sz="1814" dirty="0"/>
          </a:p>
        </p:txBody>
      </p:sp>
      <p:sp>
        <p:nvSpPr>
          <p:cNvPr id="7" name="Text 3"/>
          <p:cNvSpPr/>
          <p:nvPr/>
        </p:nvSpPr>
        <p:spPr>
          <a:xfrm>
            <a:off x="6195774" y="1719143"/>
            <a:ext cx="2047875" cy="255984"/>
          </a:xfrm>
          <a:prstGeom prst="rect">
            <a:avLst/>
          </a:prstGeom>
          <a:noFill/>
          <a:ln/>
        </p:spPr>
        <p:txBody>
          <a:bodyPr wrap="none" rtlCol="0" anchor="t"/>
          <a:lstStyle/>
          <a:p>
            <a:pPr algn="l" indent="0" marL="0">
              <a:lnSpc>
                <a:spcPts val="2016"/>
              </a:lnSpc>
              <a:buNone/>
            </a:pPr>
            <a:r>
              <a:rPr lang="en-US" sz="1613" b="1" dirty="0">
                <a:solidFill>
                  <a:srgbClr val="E5E0DF"/>
                </a:solidFill>
                <a:latin typeface="Barlow" pitchFamily="34" charset="0"/>
                <a:ea typeface="Barlow" pitchFamily="34" charset="-122"/>
                <a:cs typeface="Barlow" pitchFamily="34" charset="-120"/>
              </a:rPr>
              <a:t>Scalability</a:t>
            </a:r>
            <a:endParaRPr lang="en-US" sz="1613" dirty="0"/>
          </a:p>
        </p:txBody>
      </p:sp>
      <p:sp>
        <p:nvSpPr>
          <p:cNvPr id="8" name="Text 4"/>
          <p:cNvSpPr/>
          <p:nvPr/>
        </p:nvSpPr>
        <p:spPr>
          <a:xfrm>
            <a:off x="6195774" y="2085618"/>
            <a:ext cx="4822865" cy="294799"/>
          </a:xfrm>
          <a:prstGeom prst="rect">
            <a:avLst/>
          </a:prstGeom>
          <a:noFill/>
          <a:ln/>
        </p:spPr>
        <p:txBody>
          <a:bodyPr wrap="none" rtlCol="0" anchor="t"/>
          <a:lstStyle/>
          <a:p>
            <a:pPr algn="l" indent="0" marL="0">
              <a:lnSpc>
                <a:spcPts val="2322"/>
              </a:lnSpc>
              <a:buNone/>
            </a:pPr>
            <a:r>
              <a:rPr lang="en-US" sz="1451" dirty="0">
                <a:solidFill>
                  <a:srgbClr val="E5E0DF"/>
                </a:solidFill>
                <a:latin typeface="Barlow" pitchFamily="34" charset="0"/>
                <a:ea typeface="Barlow" pitchFamily="34" charset="-122"/>
                <a:cs typeface="Barlow" pitchFamily="34" charset="-120"/>
              </a:rPr>
              <a:t>Expand to accommodate more features and larger databases</a:t>
            </a:r>
            <a:endParaRPr lang="en-US" sz="1451" dirty="0"/>
          </a:p>
        </p:txBody>
      </p:sp>
      <p:sp>
        <p:nvSpPr>
          <p:cNvPr id="9" name="Shape 5"/>
          <p:cNvSpPr/>
          <p:nvPr/>
        </p:nvSpPr>
        <p:spPr>
          <a:xfrm>
            <a:off x="6057543" y="2715131"/>
            <a:ext cx="5102543" cy="18395"/>
          </a:xfrm>
          <a:prstGeom prst="roundRect">
            <a:avLst>
              <a:gd name="adj" fmla="val 450887"/>
            </a:avLst>
          </a:prstGeom>
          <a:solidFill>
            <a:srgbClr val="922022"/>
          </a:solidFill>
          <a:ln/>
        </p:spPr>
      </p:sp>
      <p:pic>
        <p:nvPicPr>
          <p:cNvPr id="10" name="Image 2" descr="preencoded.png">    </p:cNvPr>
          <p:cNvPicPr>
            <a:picLocks noChangeAspect="1"/>
          </p:cNvPicPr>
          <p:nvPr/>
        </p:nvPicPr>
        <p:blipFill>
          <a:blip r:embed="rId3"/>
          <a:stretch>
            <a:fillRect/>
          </a:stretch>
        </p:blipFill>
        <p:spPr>
          <a:xfrm>
            <a:off x="4085511" y="2758202"/>
            <a:ext cx="3095863" cy="1596985"/>
          </a:xfrm>
          <a:prstGeom prst="rect">
            <a:avLst/>
          </a:prstGeom>
        </p:spPr>
      </p:pic>
      <p:sp>
        <p:nvSpPr>
          <p:cNvPr id="11" name="Text 6"/>
          <p:cNvSpPr/>
          <p:nvPr/>
        </p:nvSpPr>
        <p:spPr>
          <a:xfrm>
            <a:off x="5306020" y="3236238"/>
            <a:ext cx="126921" cy="368618"/>
          </a:xfrm>
          <a:prstGeom prst="rect">
            <a:avLst/>
          </a:prstGeom>
          <a:noFill/>
          <a:ln/>
        </p:spPr>
        <p:txBody>
          <a:bodyPr wrap="none" rtlCol="0" anchor="t"/>
          <a:lstStyle/>
          <a:p>
            <a:pPr algn="ctr" indent="0" marL="0">
              <a:lnSpc>
                <a:spcPts val="2903"/>
              </a:lnSpc>
              <a:buNone/>
            </a:pPr>
            <a:r>
              <a:rPr lang="en-US" sz="1814" b="1" dirty="0">
                <a:solidFill>
                  <a:srgbClr val="E5E0DF"/>
                </a:solidFill>
                <a:latin typeface="Barlow" pitchFamily="34" charset="0"/>
                <a:ea typeface="Barlow" pitchFamily="34" charset="-122"/>
                <a:cs typeface="Barlow" pitchFamily="34" charset="-120"/>
              </a:rPr>
              <a:t>2</a:t>
            </a:r>
            <a:endParaRPr lang="en-US" sz="1814" dirty="0"/>
          </a:p>
        </p:txBody>
      </p:sp>
      <p:sp>
        <p:nvSpPr>
          <p:cNvPr id="12" name="Text 7"/>
          <p:cNvSpPr/>
          <p:nvPr/>
        </p:nvSpPr>
        <p:spPr>
          <a:xfrm>
            <a:off x="6837878" y="2942511"/>
            <a:ext cx="2047875" cy="255984"/>
          </a:xfrm>
          <a:prstGeom prst="rect">
            <a:avLst/>
          </a:prstGeom>
          <a:noFill/>
          <a:ln/>
        </p:spPr>
        <p:txBody>
          <a:bodyPr wrap="none" rtlCol="0" anchor="t"/>
          <a:lstStyle/>
          <a:p>
            <a:pPr algn="l" indent="0" marL="0">
              <a:lnSpc>
                <a:spcPts val="2016"/>
              </a:lnSpc>
              <a:buNone/>
            </a:pPr>
            <a:r>
              <a:rPr lang="en-US" sz="1613" b="1" dirty="0">
                <a:solidFill>
                  <a:srgbClr val="E5E0DF"/>
                </a:solidFill>
                <a:latin typeface="Barlow" pitchFamily="34" charset="0"/>
                <a:ea typeface="Barlow" pitchFamily="34" charset="-122"/>
                <a:cs typeface="Barlow" pitchFamily="34" charset="-120"/>
              </a:rPr>
              <a:t>Integration</a:t>
            </a:r>
            <a:endParaRPr lang="en-US" sz="1613" dirty="0"/>
          </a:p>
        </p:txBody>
      </p:sp>
      <p:sp>
        <p:nvSpPr>
          <p:cNvPr id="13" name="Text 8"/>
          <p:cNvSpPr/>
          <p:nvPr/>
        </p:nvSpPr>
        <p:spPr>
          <a:xfrm>
            <a:off x="6837878" y="3308985"/>
            <a:ext cx="4183975" cy="589598"/>
          </a:xfrm>
          <a:prstGeom prst="rect">
            <a:avLst/>
          </a:prstGeom>
          <a:noFill/>
          <a:ln/>
        </p:spPr>
        <p:txBody>
          <a:bodyPr wrap="square" rtlCol="0" anchor="t"/>
          <a:lstStyle/>
          <a:p>
            <a:pPr algn="l" indent="0" marL="0">
              <a:lnSpc>
                <a:spcPts val="2322"/>
              </a:lnSpc>
              <a:buNone/>
            </a:pPr>
            <a:r>
              <a:rPr lang="en-US" sz="1451" dirty="0">
                <a:solidFill>
                  <a:srgbClr val="E5E0DF"/>
                </a:solidFill>
                <a:latin typeface="Barlow" pitchFamily="34" charset="0"/>
                <a:ea typeface="Barlow" pitchFamily="34" charset="-122"/>
                <a:cs typeface="Barlow" pitchFamily="34" charset="-120"/>
              </a:rPr>
              <a:t>Integrate with other business systems like CRM and ERP</a:t>
            </a:r>
            <a:endParaRPr lang="en-US" sz="1451" dirty="0"/>
          </a:p>
        </p:txBody>
      </p:sp>
      <p:sp>
        <p:nvSpPr>
          <p:cNvPr id="14" name="Shape 9"/>
          <p:cNvSpPr/>
          <p:nvPr/>
        </p:nvSpPr>
        <p:spPr>
          <a:xfrm>
            <a:off x="6699647" y="4085898"/>
            <a:ext cx="4460438" cy="18395"/>
          </a:xfrm>
          <a:prstGeom prst="roundRect">
            <a:avLst>
              <a:gd name="adj" fmla="val 450887"/>
            </a:avLst>
          </a:prstGeom>
          <a:solidFill>
            <a:srgbClr val="922022"/>
          </a:solidFill>
          <a:ln/>
        </p:spPr>
      </p:sp>
      <p:pic>
        <p:nvPicPr>
          <p:cNvPr id="15" name="Image 3" descr="preencoded.png">    </p:cNvPr>
          <p:cNvPicPr>
            <a:picLocks noChangeAspect="1"/>
          </p:cNvPicPr>
          <p:nvPr/>
        </p:nvPicPr>
        <p:blipFill>
          <a:blip r:embed="rId4"/>
          <a:stretch>
            <a:fillRect/>
          </a:stretch>
        </p:blipFill>
        <p:spPr>
          <a:xfrm>
            <a:off x="3443526" y="4128968"/>
            <a:ext cx="4643914" cy="1596985"/>
          </a:xfrm>
          <a:prstGeom prst="rect">
            <a:avLst/>
          </a:prstGeom>
        </p:spPr>
      </p:pic>
      <p:sp>
        <p:nvSpPr>
          <p:cNvPr id="16" name="Text 10"/>
          <p:cNvSpPr/>
          <p:nvPr/>
        </p:nvSpPr>
        <p:spPr>
          <a:xfrm>
            <a:off x="5308402" y="4607004"/>
            <a:ext cx="122277" cy="368618"/>
          </a:xfrm>
          <a:prstGeom prst="rect">
            <a:avLst/>
          </a:prstGeom>
          <a:noFill/>
          <a:ln/>
        </p:spPr>
        <p:txBody>
          <a:bodyPr wrap="none" rtlCol="0" anchor="t"/>
          <a:lstStyle/>
          <a:p>
            <a:pPr algn="ctr" indent="0" marL="0">
              <a:lnSpc>
                <a:spcPts val="2903"/>
              </a:lnSpc>
              <a:buNone/>
            </a:pPr>
            <a:r>
              <a:rPr lang="en-US" sz="1814" b="1" dirty="0">
                <a:solidFill>
                  <a:srgbClr val="E5E0DF"/>
                </a:solidFill>
                <a:latin typeface="Barlow" pitchFamily="34" charset="0"/>
                <a:ea typeface="Barlow" pitchFamily="34" charset="-122"/>
                <a:cs typeface="Barlow" pitchFamily="34" charset="-120"/>
              </a:rPr>
              <a:t>3</a:t>
            </a:r>
            <a:endParaRPr lang="en-US" sz="1814" dirty="0"/>
          </a:p>
        </p:txBody>
      </p:sp>
      <p:sp>
        <p:nvSpPr>
          <p:cNvPr id="17" name="Text 11"/>
          <p:cNvSpPr/>
          <p:nvPr/>
        </p:nvSpPr>
        <p:spPr>
          <a:xfrm>
            <a:off x="7479863" y="4313277"/>
            <a:ext cx="2047875" cy="255984"/>
          </a:xfrm>
          <a:prstGeom prst="rect">
            <a:avLst/>
          </a:prstGeom>
          <a:noFill/>
          <a:ln/>
        </p:spPr>
        <p:txBody>
          <a:bodyPr wrap="none" rtlCol="0" anchor="t"/>
          <a:lstStyle/>
          <a:p>
            <a:pPr algn="l" indent="0" marL="0">
              <a:lnSpc>
                <a:spcPts val="2016"/>
              </a:lnSpc>
              <a:buNone/>
            </a:pPr>
            <a:r>
              <a:rPr lang="en-US" sz="1613" b="1" dirty="0">
                <a:solidFill>
                  <a:srgbClr val="E5E0DF"/>
                </a:solidFill>
                <a:latin typeface="Barlow" pitchFamily="34" charset="0"/>
                <a:ea typeface="Barlow" pitchFamily="34" charset="-122"/>
                <a:cs typeface="Barlow" pitchFamily="34" charset="-120"/>
              </a:rPr>
              <a:t>Cloud Support</a:t>
            </a:r>
            <a:endParaRPr lang="en-US" sz="1613" dirty="0"/>
          </a:p>
        </p:txBody>
      </p:sp>
      <p:sp>
        <p:nvSpPr>
          <p:cNvPr id="18" name="Text 12"/>
          <p:cNvSpPr/>
          <p:nvPr/>
        </p:nvSpPr>
        <p:spPr>
          <a:xfrm>
            <a:off x="7479863" y="4679752"/>
            <a:ext cx="3541990" cy="589598"/>
          </a:xfrm>
          <a:prstGeom prst="rect">
            <a:avLst/>
          </a:prstGeom>
          <a:noFill/>
          <a:ln/>
        </p:spPr>
        <p:txBody>
          <a:bodyPr wrap="square" rtlCol="0" anchor="t"/>
          <a:lstStyle/>
          <a:p>
            <a:pPr algn="l" indent="0" marL="0">
              <a:lnSpc>
                <a:spcPts val="2322"/>
              </a:lnSpc>
              <a:buNone/>
            </a:pPr>
            <a:r>
              <a:rPr lang="en-US" sz="1451" dirty="0">
                <a:solidFill>
                  <a:srgbClr val="E5E0DF"/>
                </a:solidFill>
                <a:latin typeface="Barlow" pitchFamily="34" charset="0"/>
                <a:ea typeface="Barlow" pitchFamily="34" charset="-122"/>
                <a:cs typeface="Barlow" pitchFamily="34" charset="-120"/>
              </a:rPr>
              <a:t>Move the system to the cloud for better accessibility and scalability</a:t>
            </a:r>
            <a:endParaRPr lang="en-US" sz="1451" dirty="0"/>
          </a:p>
        </p:txBody>
      </p:sp>
      <p:sp>
        <p:nvSpPr>
          <p:cNvPr id="19" name="Text 13"/>
          <p:cNvSpPr/>
          <p:nvPr/>
        </p:nvSpPr>
        <p:spPr>
          <a:xfrm>
            <a:off x="3424118" y="5660946"/>
            <a:ext cx="7782044" cy="2063591"/>
          </a:xfrm>
          <a:prstGeom prst="rect">
            <a:avLst/>
          </a:prstGeom>
          <a:noFill/>
          <a:ln/>
        </p:spPr>
        <p:txBody>
          <a:bodyPr wrap="square" rtlCol="0" anchor="t"/>
          <a:lstStyle/>
          <a:p>
            <a:pPr indent="0" marL="0">
              <a:lnSpc>
                <a:spcPts val="2322"/>
              </a:lnSpc>
              <a:buNone/>
            </a:pPr>
            <a:r>
              <a:rPr lang="en-US" sz="1451" dirty="0">
                <a:solidFill>
                  <a:srgbClr val="E5E0DF"/>
                </a:solidFill>
                <a:latin typeface="Barlow" pitchFamily="34" charset="0"/>
                <a:ea typeface="Barlow" pitchFamily="34" charset="-122"/>
                <a:cs typeface="Barlow" pitchFamily="34" charset="-120"/>
              </a:rPr>
              <a:t>The Mystic Mart stock management system is designed with future growth in mind. Its scalable architecture allows for the addition of more features and the ability to handle larger databases as the business expands. Additionally, the system has the potential to integrate with other critical business tools, such as CRM and ERP platforms, creating a more comprehensive and streamlined operational ecosystem. Finally, the team is exploring the option of migrating the system to the cloud, which would provide enhanced accessibility and improved scalability to meet the evolving needs of the organization.</a:t>
            </a:r>
            <a:endParaRPr lang="en-US" sz="1451" dirty="0"/>
          </a:p>
        </p:txBody>
      </p:sp>
      <p:pic>
        <p:nvPicPr>
          <p:cNvPr id="2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409581"/>
            <a:ext cx="4937760" cy="617101"/>
          </a:xfrm>
          <a:prstGeom prst="rect">
            <a:avLst/>
          </a:prstGeom>
          <a:noFill/>
          <a:ln/>
        </p:spPr>
        <p:txBody>
          <a:bodyPr wrap="none" rtlCol="0" anchor="t"/>
          <a:lstStyle/>
          <a:p>
            <a:pPr indent="0" marL="0">
              <a:lnSpc>
                <a:spcPts val="4860"/>
              </a:lnSpc>
              <a:buNone/>
            </a:pPr>
            <a:r>
              <a:rPr lang="en-US" sz="3888" b="1" dirty="0">
                <a:solidFill>
                  <a:srgbClr val="FFFFFF"/>
                </a:solidFill>
                <a:latin typeface="Barlow" pitchFamily="34" charset="0"/>
                <a:ea typeface="Barlow" pitchFamily="34" charset="-122"/>
                <a:cs typeface="Barlow" pitchFamily="34" charset="-120"/>
              </a:rPr>
              <a:t>Integrating AI/ML</a:t>
            </a:r>
            <a:endParaRPr lang="en-US" sz="3888" dirty="0"/>
          </a:p>
        </p:txBody>
      </p:sp>
      <p:sp>
        <p:nvSpPr>
          <p:cNvPr id="5" name="Text 2"/>
          <p:cNvSpPr/>
          <p:nvPr/>
        </p:nvSpPr>
        <p:spPr>
          <a:xfrm>
            <a:off x="2624376" y="2582108"/>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Predictive Analytics</a:t>
            </a:r>
            <a:endParaRPr lang="en-US" sz="1944" dirty="0"/>
          </a:p>
        </p:txBody>
      </p:sp>
      <p:sp>
        <p:nvSpPr>
          <p:cNvPr id="6" name="Text 3"/>
          <p:cNvSpPr/>
          <p:nvPr/>
        </p:nvSpPr>
        <p:spPr>
          <a:xfrm>
            <a:off x="2624376" y="3421499"/>
            <a:ext cx="1938933" cy="2843213"/>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Leverage AI and machine learning to forecast sales trends and predict stock requirements, enabling proactive inventory management.</a:t>
            </a:r>
            <a:endParaRPr lang="en-US" sz="1750" dirty="0"/>
          </a:p>
        </p:txBody>
      </p:sp>
      <p:sp>
        <p:nvSpPr>
          <p:cNvPr id="7" name="Text 4"/>
          <p:cNvSpPr/>
          <p:nvPr/>
        </p:nvSpPr>
        <p:spPr>
          <a:xfrm>
            <a:off x="5112901" y="2582108"/>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Customer Insights</a:t>
            </a:r>
            <a:endParaRPr lang="en-US" sz="1944" dirty="0"/>
          </a:p>
        </p:txBody>
      </p:sp>
      <p:sp>
        <p:nvSpPr>
          <p:cNvPr id="8" name="Text 5"/>
          <p:cNvSpPr/>
          <p:nvPr/>
        </p:nvSpPr>
        <p:spPr>
          <a:xfrm>
            <a:off x="5112901" y="3421499"/>
            <a:ext cx="1938933" cy="2843213"/>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Analyze customer behavior and purchase patterns to improve service quality and tailor product offerings to better meet their needs.</a:t>
            </a:r>
            <a:endParaRPr lang="en-US" sz="1750" dirty="0"/>
          </a:p>
        </p:txBody>
      </p:sp>
      <p:sp>
        <p:nvSpPr>
          <p:cNvPr id="9" name="Text 6"/>
          <p:cNvSpPr/>
          <p:nvPr/>
        </p:nvSpPr>
        <p:spPr>
          <a:xfrm>
            <a:off x="7601426" y="2582108"/>
            <a:ext cx="1938933" cy="617220"/>
          </a:xfrm>
          <a:prstGeom prst="rect">
            <a:avLst/>
          </a:prstGeom>
          <a:noFill/>
          <a:ln/>
        </p:spPr>
        <p:txBody>
          <a:bodyPr wrap="squar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Automated Restocking</a:t>
            </a:r>
            <a:endParaRPr lang="en-US" sz="1944" dirty="0"/>
          </a:p>
        </p:txBody>
      </p:sp>
      <p:sp>
        <p:nvSpPr>
          <p:cNvPr id="10" name="Text 7"/>
          <p:cNvSpPr/>
          <p:nvPr/>
        </p:nvSpPr>
        <p:spPr>
          <a:xfrm>
            <a:off x="7601426" y="3421499"/>
            <a:ext cx="1938933" cy="3198614"/>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Use AI-powered algorithms to automatically monitor and restock inventory based on real-time sales data, ensuring optimal stock levels.</a:t>
            </a:r>
            <a:endParaRPr lang="en-US" sz="1750" dirty="0"/>
          </a:p>
        </p:txBody>
      </p:sp>
      <p:pic>
        <p:nvPicPr>
          <p:cNvPr id="11" name="Image 1" descr="preencoded.png">    </p:cNvPr>
          <p:cNvPicPr>
            <a:picLocks noChangeAspect="1"/>
          </p:cNvPicPr>
          <p:nvPr/>
        </p:nvPicPr>
        <p:blipFill>
          <a:blip r:embed="rId2"/>
          <a:stretch>
            <a:fillRect/>
          </a:stretch>
        </p:blipFill>
        <p:spPr>
          <a:xfrm>
            <a:off x="10089952" y="2609850"/>
            <a:ext cx="1938933" cy="1326594"/>
          </a:xfrm>
          <a:prstGeom prst="rect">
            <a:avLst/>
          </a:prstGeom>
        </p:spPr>
      </p:pic>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869156"/>
            <a:ext cx="4937760" cy="617101"/>
          </a:xfrm>
          <a:prstGeom prst="rect">
            <a:avLst/>
          </a:prstGeom>
          <a:noFill/>
          <a:ln/>
        </p:spPr>
        <p:txBody>
          <a:bodyPr wrap="none" rtlCol="0" anchor="t"/>
          <a:lstStyle/>
          <a:p>
            <a:pPr indent="0" marL="0">
              <a:lnSpc>
                <a:spcPts val="4860"/>
              </a:lnSpc>
              <a:buNone/>
            </a:pPr>
            <a:endParaRPr lang="en-US" sz="3888" dirty="0"/>
          </a:p>
        </p:txBody>
      </p:sp>
      <p:pic>
        <p:nvPicPr>
          <p:cNvPr id="5" name="Image 1" descr="preencoded.png">    </p:cNvPr>
          <p:cNvPicPr>
            <a:picLocks noChangeAspect="1"/>
          </p:cNvPicPr>
          <p:nvPr/>
        </p:nvPicPr>
        <p:blipFill>
          <a:blip r:embed="rId2"/>
          <a:stretch>
            <a:fillRect/>
          </a:stretch>
        </p:blipFill>
        <p:spPr>
          <a:xfrm>
            <a:off x="4125278" y="1930598"/>
            <a:ext cx="6379726" cy="4824413"/>
          </a:xfrm>
          <a:prstGeom prst="rect">
            <a:avLst/>
          </a:prstGeom>
        </p:spPr>
      </p:pic>
      <p:sp>
        <p:nvSpPr>
          <p:cNvPr id="6" name="Text 2"/>
          <p:cNvSpPr/>
          <p:nvPr/>
        </p:nvSpPr>
        <p:spPr>
          <a:xfrm>
            <a:off x="2624376" y="7004923"/>
            <a:ext cx="9381649" cy="355402"/>
          </a:xfrm>
          <a:prstGeom prst="rect">
            <a:avLst/>
          </a:prstGeom>
          <a:noFill/>
          <a:ln/>
        </p:spPr>
        <p:txBody>
          <a:bodyPr wrap="none" rtlCol="0" anchor="t"/>
          <a:lstStyle/>
          <a:p>
            <a:pPr indent="0" marL="0">
              <a:lnSpc>
                <a:spcPts val="2799"/>
              </a:lnSpc>
              <a:buNone/>
            </a:pP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869156"/>
            <a:ext cx="4937760" cy="617101"/>
          </a:xfrm>
          <a:prstGeom prst="rect">
            <a:avLst/>
          </a:prstGeom>
          <a:noFill/>
          <a:ln/>
        </p:spPr>
        <p:txBody>
          <a:bodyPr wrap="none" rtlCol="0" anchor="t"/>
          <a:lstStyle/>
          <a:p>
            <a:pPr indent="0" marL="0">
              <a:lnSpc>
                <a:spcPts val="4860"/>
              </a:lnSpc>
              <a:buNone/>
            </a:pPr>
            <a:endParaRPr lang="en-US" sz="3888" dirty="0"/>
          </a:p>
        </p:txBody>
      </p:sp>
      <p:pic>
        <p:nvPicPr>
          <p:cNvPr id="5" name="Image 1" descr="preencoded.png">    </p:cNvPr>
          <p:cNvPicPr>
            <a:picLocks noChangeAspect="1"/>
          </p:cNvPicPr>
          <p:nvPr/>
        </p:nvPicPr>
        <p:blipFill>
          <a:blip r:embed="rId2"/>
          <a:stretch>
            <a:fillRect/>
          </a:stretch>
        </p:blipFill>
        <p:spPr>
          <a:xfrm>
            <a:off x="3586758" y="1930598"/>
            <a:ext cx="7456884" cy="4824413"/>
          </a:xfrm>
          <a:prstGeom prst="rect">
            <a:avLst/>
          </a:prstGeom>
        </p:spPr>
      </p:pic>
      <p:sp>
        <p:nvSpPr>
          <p:cNvPr id="6" name="Text 2"/>
          <p:cNvSpPr/>
          <p:nvPr/>
        </p:nvSpPr>
        <p:spPr>
          <a:xfrm>
            <a:off x="2624376" y="7004923"/>
            <a:ext cx="9381649" cy="355402"/>
          </a:xfrm>
          <a:prstGeom prst="rect">
            <a:avLst/>
          </a:prstGeom>
          <a:noFill/>
          <a:ln/>
        </p:spPr>
        <p:txBody>
          <a:bodyPr wrap="none" rtlCol="0" anchor="t"/>
          <a:lstStyle/>
          <a:p>
            <a:pPr indent="0" marL="0">
              <a:lnSpc>
                <a:spcPts val="2799"/>
              </a:lnSpc>
              <a:buNone/>
            </a:pP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869156"/>
            <a:ext cx="4937760" cy="617101"/>
          </a:xfrm>
          <a:prstGeom prst="rect">
            <a:avLst/>
          </a:prstGeom>
          <a:noFill/>
          <a:ln/>
        </p:spPr>
        <p:txBody>
          <a:bodyPr wrap="none" rtlCol="0" anchor="t"/>
          <a:lstStyle/>
          <a:p>
            <a:pPr indent="0" marL="0">
              <a:lnSpc>
                <a:spcPts val="4860"/>
              </a:lnSpc>
              <a:buNone/>
            </a:pPr>
            <a:endParaRPr lang="en-US" sz="3888" dirty="0"/>
          </a:p>
        </p:txBody>
      </p:sp>
      <p:pic>
        <p:nvPicPr>
          <p:cNvPr id="5" name="Image 1" descr="preencoded.png">    </p:cNvPr>
          <p:cNvPicPr>
            <a:picLocks noChangeAspect="1"/>
          </p:cNvPicPr>
          <p:nvPr/>
        </p:nvPicPr>
        <p:blipFill>
          <a:blip r:embed="rId2"/>
          <a:stretch>
            <a:fillRect/>
          </a:stretch>
        </p:blipFill>
        <p:spPr>
          <a:xfrm>
            <a:off x="4107180" y="1930598"/>
            <a:ext cx="6416040" cy="4824413"/>
          </a:xfrm>
          <a:prstGeom prst="rect">
            <a:avLst/>
          </a:prstGeom>
        </p:spPr>
      </p:pic>
      <p:sp>
        <p:nvSpPr>
          <p:cNvPr id="6" name="Text 2"/>
          <p:cNvSpPr/>
          <p:nvPr/>
        </p:nvSpPr>
        <p:spPr>
          <a:xfrm>
            <a:off x="2624376" y="7004923"/>
            <a:ext cx="9381649" cy="355402"/>
          </a:xfrm>
          <a:prstGeom prst="rect">
            <a:avLst/>
          </a:prstGeom>
          <a:noFill/>
          <a:ln/>
        </p:spPr>
        <p:txBody>
          <a:bodyPr wrap="none" rtlCol="0" anchor="t"/>
          <a:lstStyle/>
          <a:p>
            <a:pPr indent="0" marL="0">
              <a:lnSpc>
                <a:spcPts val="2799"/>
              </a:lnSpc>
              <a:buNone/>
            </a:pP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4246007" y="1702594"/>
            <a:ext cx="6138386" cy="4824413"/>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4233148" y="1702594"/>
            <a:ext cx="6163985" cy="4824413"/>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4233148" y="1702594"/>
            <a:ext cx="6163985" cy="4824413"/>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438400"/>
            <a:ext cx="7477601" cy="1703308"/>
          </a:xfrm>
          <a:prstGeom prst="rect">
            <a:avLst/>
          </a:prstGeom>
          <a:noFill/>
          <a:ln/>
        </p:spPr>
        <p:txBody>
          <a:bodyPr wrap="square" rtlCol="0" anchor="t"/>
          <a:lstStyle/>
          <a:p>
            <a:pPr indent="0" marL="0">
              <a:lnSpc>
                <a:spcPts val="6707"/>
              </a:lnSpc>
              <a:buNone/>
            </a:pPr>
            <a:r>
              <a:rPr lang="en-US" sz="5365" b="1" dirty="0">
                <a:solidFill>
                  <a:srgbClr val="FFFFFF"/>
                </a:solidFill>
                <a:latin typeface="Barlow" pitchFamily="34" charset="0"/>
                <a:ea typeface="Barlow" pitchFamily="34" charset="-122"/>
                <a:cs typeface="Barlow" pitchFamily="34" charset="-120"/>
              </a:rPr>
              <a:t>Mystic Mart Stock Management System</a:t>
            </a:r>
            <a:endParaRPr lang="en-US" sz="5365" dirty="0"/>
          </a:p>
        </p:txBody>
      </p:sp>
      <p:sp>
        <p:nvSpPr>
          <p:cNvPr id="6" name="Text 2"/>
          <p:cNvSpPr/>
          <p:nvPr/>
        </p:nvSpPr>
        <p:spPr>
          <a:xfrm>
            <a:off x="833199" y="4474964"/>
            <a:ext cx="7477601" cy="710803"/>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A comprehensive desktop application for efficient shop management, focused on barcode generation and streamlining operations.</a:t>
            </a:r>
            <a:endParaRPr lang="en-US" sz="1750" dirty="0"/>
          </a:p>
        </p:txBody>
      </p:sp>
      <p:sp>
        <p:nvSpPr>
          <p:cNvPr id="7" name="Text 3"/>
          <p:cNvSpPr/>
          <p:nvPr/>
        </p:nvSpPr>
        <p:spPr>
          <a:xfrm>
            <a:off x="833199" y="5435679"/>
            <a:ext cx="7477601" cy="355402"/>
          </a:xfrm>
          <a:prstGeom prst="rect">
            <a:avLst/>
          </a:prstGeom>
          <a:noFill/>
          <a:ln/>
        </p:spPr>
        <p:txBody>
          <a:bodyPr wrap="none" rtlCol="0" anchor="t"/>
          <a:lstStyle/>
          <a:p>
            <a:pPr indent="0" marL="0">
              <a:lnSpc>
                <a:spcPts val="2799"/>
              </a:lnSpc>
              <a:buNone/>
            </a:pP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3834765" y="1399937"/>
            <a:ext cx="6960870" cy="4824413"/>
          </a:xfrm>
          <a:prstGeom prst="rect">
            <a:avLst/>
          </a:prstGeom>
        </p:spPr>
      </p:pic>
      <p:sp>
        <p:nvSpPr>
          <p:cNvPr id="5" name="Text 1"/>
          <p:cNvSpPr/>
          <p:nvPr/>
        </p:nvSpPr>
        <p:spPr>
          <a:xfrm>
            <a:off x="2624376" y="6474262"/>
            <a:ext cx="9381649" cy="355402"/>
          </a:xfrm>
          <a:prstGeom prst="rect">
            <a:avLst/>
          </a:prstGeom>
          <a:noFill/>
          <a:ln/>
        </p:spPr>
        <p:txBody>
          <a:bodyPr wrap="none" rtlCol="0" anchor="t"/>
          <a:lstStyle/>
          <a:p>
            <a:pPr indent="0" marL="0">
              <a:lnSpc>
                <a:spcPts val="2799"/>
              </a:lnSpc>
              <a:buNone/>
            </a:pPr>
            <a:endParaRPr lang="en-US" sz="1750"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4550569" y="1702594"/>
            <a:ext cx="5529143" cy="4824413"/>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4240173" y="1702594"/>
            <a:ext cx="6149935" cy="4824413"/>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2676763" y="2108121"/>
            <a:ext cx="9276755" cy="4013359"/>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2920246" y="1702594"/>
            <a:ext cx="8789908" cy="4824413"/>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811542"/>
            <a:ext cx="6814066" cy="851654"/>
          </a:xfrm>
          <a:prstGeom prst="rect">
            <a:avLst/>
          </a:prstGeom>
          <a:noFill/>
          <a:ln/>
        </p:spPr>
        <p:txBody>
          <a:bodyPr wrap="none" rtlCol="0" anchor="t"/>
          <a:lstStyle/>
          <a:p>
            <a:pPr indent="0" marL="0">
              <a:lnSpc>
                <a:spcPts val="6707"/>
              </a:lnSpc>
              <a:buNone/>
            </a:pPr>
            <a:r>
              <a:rPr lang="en-US" sz="5365" b="1" dirty="0">
                <a:solidFill>
                  <a:srgbClr val="FFFFFF"/>
                </a:solidFill>
                <a:latin typeface="Barlow" pitchFamily="34" charset="0"/>
                <a:ea typeface="Barlow" pitchFamily="34" charset="-122"/>
                <a:cs typeface="Barlow" pitchFamily="34" charset="-120"/>
              </a:rPr>
              <a:t>Conclusion</a:t>
            </a:r>
            <a:endParaRPr lang="en-US" sz="5365" dirty="0"/>
          </a:p>
        </p:txBody>
      </p:sp>
      <p:sp>
        <p:nvSpPr>
          <p:cNvPr id="6" name="Text 2"/>
          <p:cNvSpPr/>
          <p:nvPr/>
        </p:nvSpPr>
        <p:spPr>
          <a:xfrm>
            <a:off x="833199" y="3996452"/>
            <a:ext cx="7477601"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 is a powerful store management tool that offers significant improvements in efficiency and accuracy. Future enhancements with AI and machine learning can further revolutionize store operations and customer satisfaction.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3937040"/>
            <a:ext cx="9381649" cy="355402"/>
          </a:xfrm>
          <a:prstGeom prst="rect">
            <a:avLst/>
          </a:prstGeom>
          <a:noFill/>
          <a:ln/>
        </p:spPr>
        <p:txBody>
          <a:bodyPr wrap="none" rtlCol="0" anchor="t"/>
          <a:lstStyle/>
          <a:p>
            <a:pPr indent="0" marL="0">
              <a:lnSpc>
                <a:spcPts val="2799"/>
              </a:lnSpc>
              <a:buNone/>
            </a:pPr>
            <a:endParaRPr lang="en-US" sz="1750"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928330"/>
            <a:ext cx="6626185" cy="617101"/>
          </a:xfrm>
          <a:prstGeom prst="rect">
            <a:avLst/>
          </a:prstGeom>
          <a:noFill/>
          <a:ln/>
        </p:spPr>
        <p:txBody>
          <a:bodyPr wrap="none" rtlCol="0" anchor="t"/>
          <a:lstStyle/>
          <a:p>
            <a:pPr indent="0" marL="0">
              <a:lnSpc>
                <a:spcPts val="4860"/>
              </a:lnSpc>
              <a:buNone/>
            </a:pPr>
            <a:r>
              <a:rPr lang="en-US" sz="3888" b="1" dirty="0">
                <a:solidFill>
                  <a:srgbClr val="FFFFFF"/>
                </a:solidFill>
                <a:latin typeface="Barlow" pitchFamily="34" charset="0"/>
                <a:ea typeface="Barlow" pitchFamily="34" charset="-122"/>
                <a:cs typeface="Barlow" pitchFamily="34" charset="-120"/>
              </a:rPr>
              <a:t>About the Desktop Application</a:t>
            </a:r>
            <a:endParaRPr lang="en-US" sz="3888" dirty="0"/>
          </a:p>
        </p:txBody>
      </p:sp>
      <p:pic>
        <p:nvPicPr>
          <p:cNvPr id="5" name="Image 1" descr="preencoded.png">    </p:cNvPr>
          <p:cNvPicPr>
            <a:picLocks noChangeAspect="1"/>
          </p:cNvPicPr>
          <p:nvPr/>
        </p:nvPicPr>
        <p:blipFill>
          <a:blip r:embed="rId2"/>
          <a:stretch>
            <a:fillRect/>
          </a:stretch>
        </p:blipFill>
        <p:spPr>
          <a:xfrm>
            <a:off x="2624376" y="1989773"/>
            <a:ext cx="2905006" cy="1795343"/>
          </a:xfrm>
          <a:prstGeom prst="rect">
            <a:avLst/>
          </a:prstGeom>
        </p:spPr>
      </p:pic>
      <p:sp>
        <p:nvSpPr>
          <p:cNvPr id="6" name="Text 2"/>
          <p:cNvSpPr/>
          <p:nvPr/>
        </p:nvSpPr>
        <p:spPr>
          <a:xfrm>
            <a:off x="2624376" y="4062770"/>
            <a:ext cx="2905006" cy="617220"/>
          </a:xfrm>
          <a:prstGeom prst="rect">
            <a:avLst/>
          </a:prstGeom>
          <a:noFill/>
          <a:ln/>
        </p:spPr>
        <p:txBody>
          <a:bodyPr wrap="square" rtlCol="0" anchor="t"/>
          <a:lstStyle/>
          <a:p>
            <a:pPr algn="l" indent="0" marL="0">
              <a:lnSpc>
                <a:spcPts val="2430"/>
              </a:lnSpc>
              <a:buNone/>
            </a:pPr>
            <a:r>
              <a:rPr lang="en-US" sz="1944" b="1" dirty="0">
                <a:solidFill>
                  <a:srgbClr val="E5E0DF"/>
                </a:solidFill>
                <a:latin typeface="Barlow" pitchFamily="34" charset="0"/>
                <a:ea typeface="Barlow" pitchFamily="34" charset="-122"/>
                <a:cs typeface="Barlow" pitchFamily="34" charset="-120"/>
              </a:rPr>
              <a:t>Comprehensive Shop Management</a:t>
            </a:r>
            <a:endParaRPr lang="en-US" sz="1944" dirty="0"/>
          </a:p>
        </p:txBody>
      </p:sp>
      <p:sp>
        <p:nvSpPr>
          <p:cNvPr id="7" name="Text 3"/>
          <p:cNvSpPr/>
          <p:nvPr/>
        </p:nvSpPr>
        <p:spPr>
          <a:xfrm>
            <a:off x="2624376" y="4813221"/>
            <a:ext cx="2905006" cy="2132409"/>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 is a powerful desktop application designed to streamline all aspects of shop management, from inventory tracking to sales reporting.</a:t>
            </a:r>
            <a:endParaRPr lang="en-US" sz="1750" dirty="0"/>
          </a:p>
        </p:txBody>
      </p:sp>
      <p:pic>
        <p:nvPicPr>
          <p:cNvPr id="8" name="Image 2" descr="preencoded.png">    </p:cNvPr>
          <p:cNvPicPr>
            <a:picLocks noChangeAspect="1"/>
          </p:cNvPicPr>
          <p:nvPr/>
        </p:nvPicPr>
        <p:blipFill>
          <a:blip r:embed="rId3"/>
          <a:stretch>
            <a:fillRect/>
          </a:stretch>
        </p:blipFill>
        <p:spPr>
          <a:xfrm>
            <a:off x="5862638" y="1989773"/>
            <a:ext cx="2905006" cy="1795343"/>
          </a:xfrm>
          <a:prstGeom prst="rect">
            <a:avLst/>
          </a:prstGeom>
        </p:spPr>
      </p:pic>
      <p:sp>
        <p:nvSpPr>
          <p:cNvPr id="9" name="Text 4"/>
          <p:cNvSpPr/>
          <p:nvPr/>
        </p:nvSpPr>
        <p:spPr>
          <a:xfrm>
            <a:off x="5862638" y="4062770"/>
            <a:ext cx="2728913" cy="308610"/>
          </a:xfrm>
          <a:prstGeom prst="rect">
            <a:avLst/>
          </a:prstGeom>
          <a:noFill/>
          <a:ln/>
        </p:spPr>
        <p:txBody>
          <a:bodyPr wrap="none" rtlCol="0" anchor="t"/>
          <a:lstStyle/>
          <a:p>
            <a:pPr algn="l" indent="0" marL="0">
              <a:lnSpc>
                <a:spcPts val="2430"/>
              </a:lnSpc>
              <a:buNone/>
            </a:pPr>
            <a:r>
              <a:rPr lang="en-US" sz="1944" b="1" dirty="0">
                <a:solidFill>
                  <a:srgbClr val="E5E0DF"/>
                </a:solidFill>
                <a:latin typeface="Barlow" pitchFamily="34" charset="0"/>
                <a:ea typeface="Barlow" pitchFamily="34" charset="-122"/>
                <a:cs typeface="Barlow" pitchFamily="34" charset="-120"/>
              </a:rPr>
              <a:t>Intuitive User Experience</a:t>
            </a:r>
            <a:endParaRPr lang="en-US" sz="1944" dirty="0"/>
          </a:p>
        </p:txBody>
      </p:sp>
      <p:sp>
        <p:nvSpPr>
          <p:cNvPr id="10" name="Text 5"/>
          <p:cNvSpPr/>
          <p:nvPr/>
        </p:nvSpPr>
        <p:spPr>
          <a:xfrm>
            <a:off x="5862638" y="4504611"/>
            <a:ext cx="2905006" cy="2132409"/>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With a clean and intuitive user interface, Mystic Mart empowers shop owners to efficiently manage their business with minimal technical expertise.</a:t>
            </a:r>
            <a:endParaRPr lang="en-US" sz="1750" dirty="0"/>
          </a:p>
        </p:txBody>
      </p:sp>
      <p:pic>
        <p:nvPicPr>
          <p:cNvPr id="11" name="Image 3" descr="preencoded.png">    </p:cNvPr>
          <p:cNvPicPr>
            <a:picLocks noChangeAspect="1"/>
          </p:cNvPicPr>
          <p:nvPr/>
        </p:nvPicPr>
        <p:blipFill>
          <a:blip r:embed="rId4"/>
          <a:stretch>
            <a:fillRect/>
          </a:stretch>
        </p:blipFill>
        <p:spPr>
          <a:xfrm>
            <a:off x="9100899" y="1989773"/>
            <a:ext cx="2905125" cy="1795463"/>
          </a:xfrm>
          <a:prstGeom prst="rect">
            <a:avLst/>
          </a:prstGeom>
        </p:spPr>
      </p:pic>
      <p:sp>
        <p:nvSpPr>
          <p:cNvPr id="12" name="Text 6"/>
          <p:cNvSpPr/>
          <p:nvPr/>
        </p:nvSpPr>
        <p:spPr>
          <a:xfrm>
            <a:off x="9100899" y="4062889"/>
            <a:ext cx="2905125" cy="617220"/>
          </a:xfrm>
          <a:prstGeom prst="rect">
            <a:avLst/>
          </a:prstGeom>
          <a:noFill/>
          <a:ln/>
        </p:spPr>
        <p:txBody>
          <a:bodyPr wrap="square" rtlCol="0" anchor="t"/>
          <a:lstStyle/>
          <a:p>
            <a:pPr algn="l" indent="0" marL="0">
              <a:lnSpc>
                <a:spcPts val="2430"/>
              </a:lnSpc>
              <a:buNone/>
            </a:pPr>
            <a:r>
              <a:rPr lang="en-US" sz="1944" b="1" dirty="0">
                <a:solidFill>
                  <a:srgbClr val="E5E0DF"/>
                </a:solidFill>
                <a:latin typeface="Barlow" pitchFamily="34" charset="0"/>
                <a:ea typeface="Barlow" pitchFamily="34" charset="-122"/>
                <a:cs typeface="Barlow" pitchFamily="34" charset="-120"/>
              </a:rPr>
              <a:t>Barcode Generation Capabilities</a:t>
            </a:r>
            <a:endParaRPr lang="en-US" sz="1944" dirty="0"/>
          </a:p>
        </p:txBody>
      </p:sp>
      <p:sp>
        <p:nvSpPr>
          <p:cNvPr id="13" name="Text 7"/>
          <p:cNvSpPr/>
          <p:nvPr/>
        </p:nvSpPr>
        <p:spPr>
          <a:xfrm>
            <a:off x="9100899" y="4813340"/>
            <a:ext cx="2905125" cy="2487811"/>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A key feature of Mystic Mart is its ability to generate barcodes for products, streamlining the checkout process and enabling accurate inventory management.</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770578"/>
            <a:ext cx="5882640" cy="617101"/>
          </a:xfrm>
          <a:prstGeom prst="rect">
            <a:avLst/>
          </a:prstGeom>
          <a:noFill/>
          <a:ln/>
        </p:spPr>
        <p:txBody>
          <a:bodyPr wrap="none" rtlCol="0" anchor="t"/>
          <a:lstStyle/>
          <a:p>
            <a:pPr indent="0" marL="0">
              <a:lnSpc>
                <a:spcPts val="4860"/>
              </a:lnSpc>
              <a:buNone/>
            </a:pPr>
            <a:r>
              <a:rPr lang="en-US" sz="3888" b="1" dirty="0">
                <a:solidFill>
                  <a:srgbClr val="FFFFFF"/>
                </a:solidFill>
                <a:latin typeface="Barlow" pitchFamily="34" charset="0"/>
                <a:ea typeface="Barlow" pitchFamily="34" charset="-122"/>
                <a:cs typeface="Barlow" pitchFamily="34" charset="-120"/>
              </a:rPr>
              <a:t>Customizable for Any Store</a:t>
            </a:r>
            <a:endParaRPr lang="en-US" sz="3888" dirty="0"/>
          </a:p>
        </p:txBody>
      </p:sp>
      <p:sp>
        <p:nvSpPr>
          <p:cNvPr id="6" name="Shape 2"/>
          <p:cNvSpPr/>
          <p:nvPr/>
        </p:nvSpPr>
        <p:spPr>
          <a:xfrm>
            <a:off x="833199" y="2970848"/>
            <a:ext cx="388739" cy="388739"/>
          </a:xfrm>
          <a:prstGeom prst="roundRect">
            <a:avLst>
              <a:gd name="adj" fmla="val 25722"/>
            </a:avLst>
          </a:prstGeom>
          <a:solidFill>
            <a:srgbClr val="790709"/>
          </a:solidFill>
          <a:ln w="7620">
            <a:solidFill>
              <a:srgbClr val="922022"/>
            </a:solidFill>
            <a:prstDash val="solid"/>
          </a:ln>
        </p:spPr>
      </p:sp>
      <p:sp>
        <p:nvSpPr>
          <p:cNvPr id="7" name="Text 3"/>
          <p:cNvSpPr/>
          <p:nvPr/>
        </p:nvSpPr>
        <p:spPr>
          <a:xfrm>
            <a:off x="1444109" y="2970848"/>
            <a:ext cx="2468880" cy="308610"/>
          </a:xfrm>
          <a:prstGeom prst="rect">
            <a:avLst/>
          </a:prstGeom>
          <a:noFill/>
          <a:ln/>
        </p:spPr>
        <p:txBody>
          <a:bodyPr wrap="none" rtlCol="0" anchor="t"/>
          <a:lstStyle/>
          <a:p>
            <a:pPr indent="0" marL="0">
              <a:lnSpc>
                <a:spcPts val="2430"/>
              </a:lnSpc>
              <a:buNone/>
            </a:pPr>
            <a:r>
              <a:rPr lang="en-US" sz="1944" b="1" dirty="0">
                <a:solidFill>
                  <a:srgbClr val="E5E0DF"/>
                </a:solidFill>
                <a:latin typeface="Barlow" pitchFamily="34" charset="0"/>
                <a:ea typeface="Barlow" pitchFamily="34" charset="-122"/>
                <a:cs typeface="Barlow" pitchFamily="34" charset="-120"/>
              </a:rPr>
              <a:t>Flexible Design</a:t>
            </a:r>
            <a:endParaRPr lang="en-US" sz="1944" dirty="0"/>
          </a:p>
        </p:txBody>
      </p:sp>
      <p:sp>
        <p:nvSpPr>
          <p:cNvPr id="8" name="Text 4"/>
          <p:cNvSpPr/>
          <p:nvPr/>
        </p:nvSpPr>
        <p:spPr>
          <a:xfrm>
            <a:off x="1444109" y="3412688"/>
            <a:ext cx="3931206"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Mart's intuitive interface can be tailored to the unique needs and branding of any retail store, ensuring a seamless fit with your business.</a:t>
            </a:r>
            <a:endParaRPr lang="en-US" sz="1750" dirty="0"/>
          </a:p>
        </p:txBody>
      </p:sp>
      <p:sp>
        <p:nvSpPr>
          <p:cNvPr id="9" name="Shape 5"/>
          <p:cNvSpPr/>
          <p:nvPr/>
        </p:nvSpPr>
        <p:spPr>
          <a:xfrm>
            <a:off x="5597485" y="2970848"/>
            <a:ext cx="388739" cy="388739"/>
          </a:xfrm>
          <a:prstGeom prst="roundRect">
            <a:avLst>
              <a:gd name="adj" fmla="val 25722"/>
            </a:avLst>
          </a:prstGeom>
          <a:solidFill>
            <a:srgbClr val="790709"/>
          </a:solidFill>
          <a:ln w="7620">
            <a:solidFill>
              <a:srgbClr val="922022"/>
            </a:solidFill>
            <a:prstDash val="solid"/>
          </a:ln>
        </p:spPr>
      </p:sp>
      <p:sp>
        <p:nvSpPr>
          <p:cNvPr id="10" name="Text 6"/>
          <p:cNvSpPr/>
          <p:nvPr/>
        </p:nvSpPr>
        <p:spPr>
          <a:xfrm>
            <a:off x="6208395" y="2970848"/>
            <a:ext cx="2468880" cy="308610"/>
          </a:xfrm>
          <a:prstGeom prst="rect">
            <a:avLst/>
          </a:prstGeom>
          <a:noFill/>
          <a:ln/>
        </p:spPr>
        <p:txBody>
          <a:bodyPr wrap="none" rtlCol="0" anchor="t"/>
          <a:lstStyle/>
          <a:p>
            <a:pPr indent="0" marL="0">
              <a:lnSpc>
                <a:spcPts val="2430"/>
              </a:lnSpc>
              <a:buNone/>
            </a:pPr>
            <a:r>
              <a:rPr lang="en-US" sz="1944" b="1" dirty="0">
                <a:solidFill>
                  <a:srgbClr val="E5E0DF"/>
                </a:solidFill>
                <a:latin typeface="Barlow" pitchFamily="34" charset="0"/>
                <a:ea typeface="Barlow" pitchFamily="34" charset="-122"/>
                <a:cs typeface="Barlow" pitchFamily="34" charset="-120"/>
              </a:rPr>
              <a:t>Scalable Functionality</a:t>
            </a:r>
            <a:endParaRPr lang="en-US" sz="1944" dirty="0"/>
          </a:p>
        </p:txBody>
      </p:sp>
      <p:sp>
        <p:nvSpPr>
          <p:cNvPr id="11" name="Text 7"/>
          <p:cNvSpPr/>
          <p:nvPr/>
        </p:nvSpPr>
        <p:spPr>
          <a:xfrm>
            <a:off x="6208395" y="3412688"/>
            <a:ext cx="3931206"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The software easily adapts to handle the inventory management requirements of small shops, large supermarkets, and everything in between.</a:t>
            </a:r>
            <a:endParaRPr lang="en-US" sz="1750" dirty="0"/>
          </a:p>
        </p:txBody>
      </p:sp>
      <p:sp>
        <p:nvSpPr>
          <p:cNvPr id="12" name="Shape 8"/>
          <p:cNvSpPr/>
          <p:nvPr/>
        </p:nvSpPr>
        <p:spPr>
          <a:xfrm>
            <a:off x="833199" y="5306378"/>
            <a:ext cx="388739" cy="388739"/>
          </a:xfrm>
          <a:prstGeom prst="roundRect">
            <a:avLst>
              <a:gd name="adj" fmla="val 25722"/>
            </a:avLst>
          </a:prstGeom>
          <a:solidFill>
            <a:srgbClr val="790709"/>
          </a:solidFill>
          <a:ln w="7620">
            <a:solidFill>
              <a:srgbClr val="922022"/>
            </a:solidFill>
            <a:prstDash val="solid"/>
          </a:ln>
        </p:spPr>
      </p:sp>
      <p:sp>
        <p:nvSpPr>
          <p:cNvPr id="13" name="Text 9"/>
          <p:cNvSpPr/>
          <p:nvPr/>
        </p:nvSpPr>
        <p:spPr>
          <a:xfrm>
            <a:off x="1444109" y="5306378"/>
            <a:ext cx="2573417" cy="308610"/>
          </a:xfrm>
          <a:prstGeom prst="rect">
            <a:avLst/>
          </a:prstGeom>
          <a:noFill/>
          <a:ln/>
        </p:spPr>
        <p:txBody>
          <a:bodyPr wrap="none" rtlCol="0" anchor="t"/>
          <a:lstStyle/>
          <a:p>
            <a:pPr indent="0" marL="0">
              <a:lnSpc>
                <a:spcPts val="2430"/>
              </a:lnSpc>
              <a:buNone/>
            </a:pPr>
            <a:r>
              <a:rPr lang="en-US" sz="1944" b="1" dirty="0">
                <a:solidFill>
                  <a:srgbClr val="E5E0DF"/>
                </a:solidFill>
                <a:latin typeface="Barlow" pitchFamily="34" charset="0"/>
                <a:ea typeface="Barlow" pitchFamily="34" charset="-122"/>
                <a:cs typeface="Barlow" pitchFamily="34" charset="-120"/>
              </a:rPr>
              <a:t>Streamlined Integration</a:t>
            </a:r>
            <a:endParaRPr lang="en-US" sz="1944" dirty="0"/>
          </a:p>
        </p:txBody>
      </p:sp>
      <p:sp>
        <p:nvSpPr>
          <p:cNvPr id="14" name="Text 10"/>
          <p:cNvSpPr/>
          <p:nvPr/>
        </p:nvSpPr>
        <p:spPr>
          <a:xfrm>
            <a:off x="1444109" y="5748218"/>
            <a:ext cx="8695492" cy="710803"/>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 integrates smoothly with your existing systems, minimizing disruption and maximizing efficiency across your entire operation.</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270760"/>
            <a:ext cx="7121485" cy="617101"/>
          </a:xfrm>
          <a:prstGeom prst="rect">
            <a:avLst/>
          </a:prstGeom>
          <a:noFill/>
          <a:ln/>
        </p:spPr>
        <p:txBody>
          <a:bodyPr wrap="none" rtlCol="0" anchor="t"/>
          <a:lstStyle/>
          <a:p>
            <a:pPr indent="0" marL="0">
              <a:lnSpc>
                <a:spcPts val="4860"/>
              </a:lnSpc>
              <a:buNone/>
            </a:pPr>
            <a:r>
              <a:rPr lang="en-US" sz="3888" b="1" dirty="0">
                <a:solidFill>
                  <a:srgbClr val="FFFFFF"/>
                </a:solidFill>
                <a:latin typeface="Barlow" pitchFamily="34" charset="0"/>
                <a:ea typeface="Barlow" pitchFamily="34" charset="-122"/>
                <a:cs typeface="Barlow" pitchFamily="34" charset="-120"/>
              </a:rPr>
              <a:t>Barcode Generation for Products</a:t>
            </a:r>
            <a:endParaRPr lang="en-US" sz="3888" dirty="0"/>
          </a:p>
        </p:txBody>
      </p:sp>
      <p:sp>
        <p:nvSpPr>
          <p:cNvPr id="6" name="Text 2"/>
          <p:cNvSpPr/>
          <p:nvPr/>
        </p:nvSpPr>
        <p:spPr>
          <a:xfrm>
            <a:off x="833199" y="3221117"/>
            <a:ext cx="7477601"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Mart's robust barcode generation feature enables merchants to seamlessly create unique barcodes for each product in their inventory. This streamlines the checkout process, improves inventory tracking, and reduces the risk of human error.</a:t>
            </a:r>
            <a:endParaRPr lang="en-US" sz="1750" dirty="0"/>
          </a:p>
        </p:txBody>
      </p:sp>
      <p:sp>
        <p:nvSpPr>
          <p:cNvPr id="7" name="Text 3"/>
          <p:cNvSpPr/>
          <p:nvPr/>
        </p:nvSpPr>
        <p:spPr>
          <a:xfrm>
            <a:off x="833199" y="4892635"/>
            <a:ext cx="7477601"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With just a few clicks, store owners can generate high-quality barcodes that can be easily printed and affixed to products. This integration ensures a fast and frictionless shopping experience for customers.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563416"/>
            <a:ext cx="7477601" cy="1703308"/>
          </a:xfrm>
          <a:prstGeom prst="rect">
            <a:avLst/>
          </a:prstGeom>
          <a:noFill/>
          <a:ln/>
        </p:spPr>
        <p:txBody>
          <a:bodyPr wrap="square" rtlCol="0" anchor="t"/>
          <a:lstStyle/>
          <a:p>
            <a:pPr indent="0" marL="0">
              <a:lnSpc>
                <a:spcPts val="6707"/>
              </a:lnSpc>
              <a:buNone/>
            </a:pPr>
            <a:r>
              <a:rPr lang="en-US" sz="5365" b="1" dirty="0">
                <a:solidFill>
                  <a:srgbClr val="FFFFFF"/>
                </a:solidFill>
                <a:latin typeface="Barlow" pitchFamily="34" charset="0"/>
                <a:ea typeface="Barlow" pitchFamily="34" charset="-122"/>
                <a:cs typeface="Barlow" pitchFamily="34" charset="-120"/>
              </a:rPr>
              <a:t>Reasons for Developing Mystic Mart</a:t>
            </a:r>
            <a:endParaRPr lang="en-US" sz="5365" dirty="0"/>
          </a:p>
        </p:txBody>
      </p:sp>
      <p:sp>
        <p:nvSpPr>
          <p:cNvPr id="6" name="Text 2"/>
          <p:cNvSpPr/>
          <p:nvPr/>
        </p:nvSpPr>
        <p:spPr>
          <a:xfrm>
            <a:off x="833199" y="4599980"/>
            <a:ext cx="7477601" cy="1066205"/>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The Mystic Mart Stock Management System was developed to address the pain points of traditional shop management, offering a comprehensive solution to streamline operations and enhance efficiency.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2452330"/>
            <a:ext cx="5977414" cy="617101"/>
          </a:xfrm>
          <a:prstGeom prst="rect">
            <a:avLst/>
          </a:prstGeom>
          <a:noFill/>
          <a:ln/>
        </p:spPr>
        <p:txBody>
          <a:bodyPr wrap="none" rtlCol="0" anchor="t"/>
          <a:lstStyle/>
          <a:p>
            <a:pPr indent="0" marL="0">
              <a:lnSpc>
                <a:spcPts val="4860"/>
              </a:lnSpc>
              <a:buNone/>
            </a:pPr>
            <a:r>
              <a:rPr lang="en-US" sz="3888" b="1" dirty="0">
                <a:solidFill>
                  <a:srgbClr val="FFFFFF"/>
                </a:solidFill>
                <a:latin typeface="Barlow" pitchFamily="34" charset="0"/>
                <a:ea typeface="Barlow" pitchFamily="34" charset="-122"/>
                <a:cs typeface="Barlow" pitchFamily="34" charset="-120"/>
              </a:rPr>
              <a:t>Reduction in Manual Efforts</a:t>
            </a:r>
            <a:endParaRPr lang="en-US" sz="3888" dirty="0"/>
          </a:p>
        </p:txBody>
      </p:sp>
      <p:sp>
        <p:nvSpPr>
          <p:cNvPr id="5" name="Text 2"/>
          <p:cNvSpPr/>
          <p:nvPr/>
        </p:nvSpPr>
        <p:spPr>
          <a:xfrm>
            <a:off x="2624376" y="3624858"/>
            <a:ext cx="2515791" cy="308610"/>
          </a:xfrm>
          <a:prstGeom prst="rect">
            <a:avLst/>
          </a:prstGeom>
          <a:noFill/>
          <a:ln/>
        </p:spPr>
        <p:txBody>
          <a:bodyPr wrap="non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Streamlined Workflows</a:t>
            </a:r>
            <a:endParaRPr lang="en-US" sz="1944" dirty="0"/>
          </a:p>
        </p:txBody>
      </p:sp>
      <p:sp>
        <p:nvSpPr>
          <p:cNvPr id="6" name="Text 3"/>
          <p:cNvSpPr/>
          <p:nvPr/>
        </p:nvSpPr>
        <p:spPr>
          <a:xfrm>
            <a:off x="2624376" y="4155638"/>
            <a:ext cx="4419838"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 automates many time-consuming manual tasks, allowing store owners to focus on high-value activities and improve overall productivity.</a:t>
            </a:r>
            <a:endParaRPr lang="en-US" sz="1750" dirty="0"/>
          </a:p>
        </p:txBody>
      </p:sp>
      <p:sp>
        <p:nvSpPr>
          <p:cNvPr id="7" name="Text 4"/>
          <p:cNvSpPr/>
          <p:nvPr/>
        </p:nvSpPr>
        <p:spPr>
          <a:xfrm>
            <a:off x="7593806" y="3624858"/>
            <a:ext cx="2468880" cy="308610"/>
          </a:xfrm>
          <a:prstGeom prst="rect">
            <a:avLst/>
          </a:prstGeom>
          <a:noFill/>
          <a:ln/>
        </p:spPr>
        <p:txBody>
          <a:bodyPr wrap="none" rtlCol="0" anchor="t"/>
          <a:lstStyle/>
          <a:p>
            <a:pPr indent="0" marL="0">
              <a:lnSpc>
                <a:spcPts val="2430"/>
              </a:lnSpc>
              <a:buNone/>
            </a:pPr>
            <a:r>
              <a:rPr lang="en-US" sz="1944" b="1" dirty="0">
                <a:solidFill>
                  <a:srgbClr val="FFFFFF"/>
                </a:solidFill>
                <a:latin typeface="Barlow" pitchFamily="34" charset="0"/>
                <a:ea typeface="Barlow" pitchFamily="34" charset="-122"/>
                <a:cs typeface="Barlow" pitchFamily="34" charset="-120"/>
              </a:rPr>
              <a:t>Increased Efficiency</a:t>
            </a:r>
            <a:endParaRPr lang="en-US" sz="1944" dirty="0"/>
          </a:p>
        </p:txBody>
      </p:sp>
      <p:sp>
        <p:nvSpPr>
          <p:cNvPr id="8" name="Text 5"/>
          <p:cNvSpPr/>
          <p:nvPr/>
        </p:nvSpPr>
        <p:spPr>
          <a:xfrm>
            <a:off x="7593806" y="4155638"/>
            <a:ext cx="4419838" cy="1421606"/>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By eliminating the need for repetitive data entry and paperwork, Mystic Mart significantly reduces the risk of human error and ensures accurate inventory tracking.</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sp>
        <p:nvSpPr>
          <p:cNvPr id="4" name="Text 1"/>
          <p:cNvSpPr/>
          <p:nvPr/>
        </p:nvSpPr>
        <p:spPr>
          <a:xfrm>
            <a:off x="2624376" y="1969770"/>
            <a:ext cx="4443413" cy="493752"/>
          </a:xfrm>
          <a:prstGeom prst="rect">
            <a:avLst/>
          </a:prstGeom>
          <a:noFill/>
          <a:ln/>
        </p:spPr>
        <p:txBody>
          <a:bodyPr wrap="none" rtlCol="0" anchor="t"/>
          <a:lstStyle/>
          <a:p>
            <a:pPr indent="0" marL="0">
              <a:lnSpc>
                <a:spcPts val="3888"/>
              </a:lnSpc>
              <a:buNone/>
            </a:pPr>
            <a:r>
              <a:rPr lang="en-US" sz="3110" b="1" dirty="0">
                <a:solidFill>
                  <a:srgbClr val="FFFFFF"/>
                </a:solidFill>
                <a:latin typeface="Barlow" pitchFamily="34" charset="0"/>
                <a:ea typeface="Barlow" pitchFamily="34" charset="-122"/>
                <a:cs typeface="Barlow" pitchFamily="34" charset="-120"/>
              </a:rPr>
              <a:t>Error-Free Bill Generation</a:t>
            </a:r>
            <a:endParaRPr lang="en-US" sz="3110" dirty="0"/>
          </a:p>
        </p:txBody>
      </p:sp>
      <p:pic>
        <p:nvPicPr>
          <p:cNvPr id="5" name="Image 1" descr="preencoded.png">    </p:cNvPr>
          <p:cNvPicPr>
            <a:picLocks noChangeAspect="1"/>
          </p:cNvPicPr>
          <p:nvPr/>
        </p:nvPicPr>
        <p:blipFill>
          <a:blip r:embed="rId2"/>
          <a:stretch>
            <a:fillRect/>
          </a:stretch>
        </p:blipFill>
        <p:spPr>
          <a:xfrm>
            <a:off x="2624376" y="2907863"/>
            <a:ext cx="555427" cy="555427"/>
          </a:xfrm>
          <a:prstGeom prst="rect">
            <a:avLst/>
          </a:prstGeom>
        </p:spPr>
      </p:pic>
      <p:sp>
        <p:nvSpPr>
          <p:cNvPr id="6" name="Text 2"/>
          <p:cNvSpPr/>
          <p:nvPr/>
        </p:nvSpPr>
        <p:spPr>
          <a:xfrm>
            <a:off x="2624376" y="3685461"/>
            <a:ext cx="2468880" cy="308610"/>
          </a:xfrm>
          <a:prstGeom prst="rect">
            <a:avLst/>
          </a:prstGeom>
          <a:noFill/>
          <a:ln/>
        </p:spPr>
        <p:txBody>
          <a:bodyPr wrap="none" rtlCol="0" anchor="t"/>
          <a:lstStyle/>
          <a:p>
            <a:pPr algn="l" indent="0" marL="0">
              <a:lnSpc>
                <a:spcPts val="2430"/>
              </a:lnSpc>
              <a:buNone/>
            </a:pPr>
            <a:r>
              <a:rPr lang="en-US" sz="1944" b="1" dirty="0">
                <a:solidFill>
                  <a:srgbClr val="E5E0DF"/>
                </a:solidFill>
                <a:latin typeface="Barlow" pitchFamily="34" charset="0"/>
                <a:ea typeface="Barlow" pitchFamily="34" charset="-122"/>
                <a:cs typeface="Barlow" pitchFamily="34" charset="-120"/>
              </a:rPr>
              <a:t>Accurate Billing</a:t>
            </a:r>
            <a:endParaRPr lang="en-US" sz="1944" dirty="0"/>
          </a:p>
        </p:txBody>
      </p:sp>
      <p:sp>
        <p:nvSpPr>
          <p:cNvPr id="7" name="Text 3"/>
          <p:cNvSpPr/>
          <p:nvPr/>
        </p:nvSpPr>
        <p:spPr>
          <a:xfrm>
            <a:off x="2624376" y="4127302"/>
            <a:ext cx="2905006" cy="1777008"/>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Mart's advanced billing system ensures error-free invoices, eliminating the need for manual checking and reducing costly mistakes.</a:t>
            </a:r>
            <a:endParaRPr lang="en-US" sz="1750" dirty="0"/>
          </a:p>
        </p:txBody>
      </p:sp>
      <p:pic>
        <p:nvPicPr>
          <p:cNvPr id="8" name="Image 2" descr="preencoded.png">    </p:cNvPr>
          <p:cNvPicPr>
            <a:picLocks noChangeAspect="1"/>
          </p:cNvPicPr>
          <p:nvPr/>
        </p:nvPicPr>
        <p:blipFill>
          <a:blip r:embed="rId3"/>
          <a:stretch>
            <a:fillRect/>
          </a:stretch>
        </p:blipFill>
        <p:spPr>
          <a:xfrm>
            <a:off x="5862638" y="2907863"/>
            <a:ext cx="555427" cy="555427"/>
          </a:xfrm>
          <a:prstGeom prst="rect">
            <a:avLst/>
          </a:prstGeom>
        </p:spPr>
      </p:pic>
      <p:sp>
        <p:nvSpPr>
          <p:cNvPr id="9" name="Text 4"/>
          <p:cNvSpPr/>
          <p:nvPr/>
        </p:nvSpPr>
        <p:spPr>
          <a:xfrm>
            <a:off x="5862638" y="3685461"/>
            <a:ext cx="2468880" cy="308610"/>
          </a:xfrm>
          <a:prstGeom prst="rect">
            <a:avLst/>
          </a:prstGeom>
          <a:noFill/>
          <a:ln/>
        </p:spPr>
        <p:txBody>
          <a:bodyPr wrap="none" rtlCol="0" anchor="t"/>
          <a:lstStyle/>
          <a:p>
            <a:pPr algn="l" indent="0" marL="0">
              <a:lnSpc>
                <a:spcPts val="2430"/>
              </a:lnSpc>
              <a:buNone/>
            </a:pPr>
            <a:r>
              <a:rPr lang="en-US" sz="1944" b="1" dirty="0">
                <a:solidFill>
                  <a:srgbClr val="E5E0DF"/>
                </a:solidFill>
                <a:latin typeface="Barlow" pitchFamily="34" charset="0"/>
                <a:ea typeface="Barlow" pitchFamily="34" charset="-122"/>
                <a:cs typeface="Barlow" pitchFamily="34" charset="-120"/>
              </a:rPr>
              <a:t>Automated Totals</a:t>
            </a:r>
            <a:endParaRPr lang="en-US" sz="1944" dirty="0"/>
          </a:p>
        </p:txBody>
      </p:sp>
      <p:sp>
        <p:nvSpPr>
          <p:cNvPr id="10" name="Text 5"/>
          <p:cNvSpPr/>
          <p:nvPr/>
        </p:nvSpPr>
        <p:spPr>
          <a:xfrm>
            <a:off x="5862638" y="4127302"/>
            <a:ext cx="2905006" cy="2132409"/>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The software automatically calculates totals, taxes, and discounts, providing customers with clear, professional-looking receipts every time.</a:t>
            </a:r>
            <a:endParaRPr lang="en-US" sz="1750" dirty="0"/>
          </a:p>
        </p:txBody>
      </p:sp>
      <p:pic>
        <p:nvPicPr>
          <p:cNvPr id="11" name="Image 3" descr="preencoded.png">    </p:cNvPr>
          <p:cNvPicPr>
            <a:picLocks noChangeAspect="1"/>
          </p:cNvPicPr>
          <p:nvPr/>
        </p:nvPicPr>
        <p:blipFill>
          <a:blip r:embed="rId4"/>
          <a:stretch>
            <a:fillRect/>
          </a:stretch>
        </p:blipFill>
        <p:spPr>
          <a:xfrm>
            <a:off x="9100899" y="2907863"/>
            <a:ext cx="555427" cy="555427"/>
          </a:xfrm>
          <a:prstGeom prst="rect">
            <a:avLst/>
          </a:prstGeom>
        </p:spPr>
      </p:pic>
      <p:sp>
        <p:nvSpPr>
          <p:cNvPr id="12" name="Text 6"/>
          <p:cNvSpPr/>
          <p:nvPr/>
        </p:nvSpPr>
        <p:spPr>
          <a:xfrm>
            <a:off x="9100899" y="3685461"/>
            <a:ext cx="2468880" cy="308610"/>
          </a:xfrm>
          <a:prstGeom prst="rect">
            <a:avLst/>
          </a:prstGeom>
          <a:noFill/>
          <a:ln/>
        </p:spPr>
        <p:txBody>
          <a:bodyPr wrap="none" rtlCol="0" anchor="t"/>
          <a:lstStyle/>
          <a:p>
            <a:pPr algn="l" indent="0" marL="0">
              <a:lnSpc>
                <a:spcPts val="2430"/>
              </a:lnSpc>
              <a:buNone/>
            </a:pPr>
            <a:r>
              <a:rPr lang="en-US" sz="1944" b="1" dirty="0">
                <a:solidFill>
                  <a:srgbClr val="E5E0DF"/>
                </a:solidFill>
                <a:latin typeface="Barlow" pitchFamily="34" charset="0"/>
                <a:ea typeface="Barlow" pitchFamily="34" charset="-122"/>
                <a:cs typeface="Barlow" pitchFamily="34" charset="-120"/>
              </a:rPr>
              <a:t>Integrated Inventory</a:t>
            </a:r>
            <a:endParaRPr lang="en-US" sz="1944" dirty="0"/>
          </a:p>
        </p:txBody>
      </p:sp>
      <p:sp>
        <p:nvSpPr>
          <p:cNvPr id="13" name="Text 7"/>
          <p:cNvSpPr/>
          <p:nvPr/>
        </p:nvSpPr>
        <p:spPr>
          <a:xfrm>
            <a:off x="9100899" y="4127302"/>
            <a:ext cx="2905125" cy="2132409"/>
          </a:xfrm>
          <a:prstGeom prst="rect">
            <a:avLst/>
          </a:prstGeom>
          <a:noFill/>
          <a:ln/>
        </p:spPr>
        <p:txBody>
          <a:bodyPr wrap="square" rtlCol="0" anchor="t"/>
          <a:lstStyle/>
          <a:p>
            <a:pPr algn="l" indent="0" marL="0">
              <a:lnSpc>
                <a:spcPts val="2799"/>
              </a:lnSpc>
              <a:buNone/>
            </a:pPr>
            <a:r>
              <a:rPr lang="en-US" sz="1750" dirty="0">
                <a:solidFill>
                  <a:srgbClr val="E5E0DF"/>
                </a:solidFill>
                <a:latin typeface="Barlow" pitchFamily="34" charset="0"/>
                <a:ea typeface="Barlow" pitchFamily="34" charset="-122"/>
                <a:cs typeface="Barlow" pitchFamily="34" charset="-120"/>
              </a:rPr>
              <a:t>By linking inventory data directly to the billing system, Mystic Mart ensures that all item details are accurately reflected on customer invoices.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624376" y="1790700"/>
            <a:ext cx="4937760" cy="617101"/>
          </a:xfrm>
          <a:prstGeom prst="rect">
            <a:avLst/>
          </a:prstGeom>
          <a:noFill/>
          <a:ln/>
        </p:spPr>
        <p:txBody>
          <a:bodyPr wrap="none" rtlCol="0" anchor="t"/>
          <a:lstStyle/>
          <a:p>
            <a:pPr indent="0" marL="0">
              <a:lnSpc>
                <a:spcPts val="4860"/>
              </a:lnSpc>
              <a:buNone/>
            </a:pPr>
            <a:r>
              <a:rPr lang="en-US" sz="3888" b="1" dirty="0">
                <a:solidFill>
                  <a:srgbClr val="FFFFFF"/>
                </a:solidFill>
                <a:latin typeface="Barlow" pitchFamily="34" charset="0"/>
                <a:ea typeface="Barlow" pitchFamily="34" charset="-122"/>
                <a:cs typeface="Barlow" pitchFamily="34" charset="-120"/>
              </a:rPr>
              <a:t>Zero Paperwork</a:t>
            </a:r>
            <a:endParaRPr lang="en-US" sz="3888" dirty="0"/>
          </a:p>
        </p:txBody>
      </p:sp>
      <p:sp>
        <p:nvSpPr>
          <p:cNvPr id="7" name="Shape 3"/>
          <p:cNvSpPr/>
          <p:nvPr/>
        </p:nvSpPr>
        <p:spPr>
          <a:xfrm>
            <a:off x="2624376" y="2741057"/>
            <a:ext cx="2979063" cy="3697843"/>
          </a:xfrm>
          <a:prstGeom prst="roundRect">
            <a:avLst>
              <a:gd name="adj" fmla="val 3356"/>
            </a:avLst>
          </a:prstGeom>
          <a:solidFill>
            <a:srgbClr val="790709"/>
          </a:solidFill>
          <a:ln w="7620">
            <a:solidFill>
              <a:srgbClr val="922022"/>
            </a:solidFill>
            <a:prstDash val="solid"/>
          </a:ln>
        </p:spPr>
      </p:sp>
      <p:sp>
        <p:nvSpPr>
          <p:cNvPr id="8" name="Text 4"/>
          <p:cNvSpPr/>
          <p:nvPr/>
        </p:nvSpPr>
        <p:spPr>
          <a:xfrm>
            <a:off x="2854166" y="2970848"/>
            <a:ext cx="2519482" cy="617220"/>
          </a:xfrm>
          <a:prstGeom prst="rect">
            <a:avLst/>
          </a:prstGeom>
          <a:noFill/>
          <a:ln/>
        </p:spPr>
        <p:txBody>
          <a:bodyPr wrap="square" rtlCol="0" anchor="t"/>
          <a:lstStyle/>
          <a:p>
            <a:pPr indent="0" marL="0">
              <a:lnSpc>
                <a:spcPts val="2430"/>
              </a:lnSpc>
              <a:buNone/>
            </a:pPr>
            <a:r>
              <a:rPr lang="en-US" sz="1944" b="1" dirty="0">
                <a:solidFill>
                  <a:srgbClr val="E5E0DF"/>
                </a:solidFill>
                <a:latin typeface="Barlow" pitchFamily="34" charset="0"/>
                <a:ea typeface="Barlow" pitchFamily="34" charset="-122"/>
                <a:cs typeface="Barlow" pitchFamily="34" charset="-120"/>
              </a:rPr>
              <a:t>Efficient Data Management</a:t>
            </a:r>
            <a:endParaRPr lang="en-US" sz="1944" dirty="0"/>
          </a:p>
        </p:txBody>
      </p:sp>
      <p:sp>
        <p:nvSpPr>
          <p:cNvPr id="9" name="Text 5"/>
          <p:cNvSpPr/>
          <p:nvPr/>
        </p:nvSpPr>
        <p:spPr>
          <a:xfrm>
            <a:off x="2854166" y="3721298"/>
            <a:ext cx="2519482" cy="2487811"/>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Mystic Mart eliminates the need for physical paperwork, streamlining inventory and sales data into a digital format for easy access and organization.</a:t>
            </a:r>
            <a:endParaRPr lang="en-US" sz="1750" dirty="0"/>
          </a:p>
        </p:txBody>
      </p:sp>
      <p:sp>
        <p:nvSpPr>
          <p:cNvPr id="10" name="Shape 6"/>
          <p:cNvSpPr/>
          <p:nvPr/>
        </p:nvSpPr>
        <p:spPr>
          <a:xfrm>
            <a:off x="5825609" y="2741057"/>
            <a:ext cx="2979063" cy="3697843"/>
          </a:xfrm>
          <a:prstGeom prst="roundRect">
            <a:avLst>
              <a:gd name="adj" fmla="val 3356"/>
            </a:avLst>
          </a:prstGeom>
          <a:solidFill>
            <a:srgbClr val="790709"/>
          </a:solidFill>
          <a:ln w="7620">
            <a:solidFill>
              <a:srgbClr val="922022"/>
            </a:solidFill>
            <a:prstDash val="solid"/>
          </a:ln>
        </p:spPr>
      </p:sp>
      <p:sp>
        <p:nvSpPr>
          <p:cNvPr id="11" name="Text 7"/>
          <p:cNvSpPr/>
          <p:nvPr/>
        </p:nvSpPr>
        <p:spPr>
          <a:xfrm>
            <a:off x="6055400" y="2970848"/>
            <a:ext cx="2519482" cy="617220"/>
          </a:xfrm>
          <a:prstGeom prst="rect">
            <a:avLst/>
          </a:prstGeom>
          <a:noFill/>
          <a:ln/>
        </p:spPr>
        <p:txBody>
          <a:bodyPr wrap="square" rtlCol="0" anchor="t"/>
          <a:lstStyle/>
          <a:p>
            <a:pPr indent="0" marL="0">
              <a:lnSpc>
                <a:spcPts val="2430"/>
              </a:lnSpc>
              <a:buNone/>
            </a:pPr>
            <a:r>
              <a:rPr lang="en-US" sz="1944" b="1" dirty="0">
                <a:solidFill>
                  <a:srgbClr val="E5E0DF"/>
                </a:solidFill>
                <a:latin typeface="Barlow" pitchFamily="34" charset="0"/>
                <a:ea typeface="Barlow" pitchFamily="34" charset="-122"/>
                <a:cs typeface="Barlow" pitchFamily="34" charset="-120"/>
              </a:rPr>
              <a:t>Environmental Benefits</a:t>
            </a:r>
            <a:endParaRPr lang="en-US" sz="1944" dirty="0"/>
          </a:p>
        </p:txBody>
      </p:sp>
      <p:sp>
        <p:nvSpPr>
          <p:cNvPr id="12" name="Text 8"/>
          <p:cNvSpPr/>
          <p:nvPr/>
        </p:nvSpPr>
        <p:spPr>
          <a:xfrm>
            <a:off x="6055400" y="3721298"/>
            <a:ext cx="2519482" cy="2132409"/>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By going paperless, Mystic Mart contributes to a more sustainable business model, reducing waste and promoting eco-friendly practices.</a:t>
            </a:r>
            <a:endParaRPr lang="en-US" sz="1750" dirty="0"/>
          </a:p>
        </p:txBody>
      </p:sp>
      <p:sp>
        <p:nvSpPr>
          <p:cNvPr id="13" name="Shape 9"/>
          <p:cNvSpPr/>
          <p:nvPr/>
        </p:nvSpPr>
        <p:spPr>
          <a:xfrm>
            <a:off x="9026843" y="2741057"/>
            <a:ext cx="2979063" cy="3697843"/>
          </a:xfrm>
          <a:prstGeom prst="roundRect">
            <a:avLst>
              <a:gd name="adj" fmla="val 3356"/>
            </a:avLst>
          </a:prstGeom>
          <a:solidFill>
            <a:srgbClr val="790709"/>
          </a:solidFill>
          <a:ln w="7620">
            <a:solidFill>
              <a:srgbClr val="922022"/>
            </a:solidFill>
            <a:prstDash val="solid"/>
          </a:ln>
        </p:spPr>
      </p:sp>
      <p:sp>
        <p:nvSpPr>
          <p:cNvPr id="14" name="Text 10"/>
          <p:cNvSpPr/>
          <p:nvPr/>
        </p:nvSpPr>
        <p:spPr>
          <a:xfrm>
            <a:off x="9256633" y="2970848"/>
            <a:ext cx="2468880" cy="308610"/>
          </a:xfrm>
          <a:prstGeom prst="rect">
            <a:avLst/>
          </a:prstGeom>
          <a:noFill/>
          <a:ln/>
        </p:spPr>
        <p:txBody>
          <a:bodyPr wrap="none" rtlCol="0" anchor="t"/>
          <a:lstStyle/>
          <a:p>
            <a:pPr indent="0" marL="0">
              <a:lnSpc>
                <a:spcPts val="2430"/>
              </a:lnSpc>
              <a:buNone/>
            </a:pPr>
            <a:r>
              <a:rPr lang="en-US" sz="1944" b="1" dirty="0">
                <a:solidFill>
                  <a:srgbClr val="E5E0DF"/>
                </a:solidFill>
                <a:latin typeface="Barlow" pitchFamily="34" charset="0"/>
                <a:ea typeface="Barlow" pitchFamily="34" charset="-122"/>
                <a:cs typeface="Barlow" pitchFamily="34" charset="-120"/>
              </a:rPr>
              <a:t>Simplified Reporting</a:t>
            </a:r>
            <a:endParaRPr lang="en-US" sz="1944" dirty="0"/>
          </a:p>
        </p:txBody>
      </p:sp>
      <p:sp>
        <p:nvSpPr>
          <p:cNvPr id="15" name="Text 11"/>
          <p:cNvSpPr/>
          <p:nvPr/>
        </p:nvSpPr>
        <p:spPr>
          <a:xfrm>
            <a:off x="9256633" y="3412688"/>
            <a:ext cx="2519482" cy="2132409"/>
          </a:xfrm>
          <a:prstGeom prst="rect">
            <a:avLst/>
          </a:prstGeom>
          <a:noFill/>
          <a:ln/>
        </p:spPr>
        <p:txBody>
          <a:bodyPr wrap="square" rtlCol="0" anchor="t"/>
          <a:lstStyle/>
          <a:p>
            <a:pPr indent="0" marL="0">
              <a:lnSpc>
                <a:spcPts val="2799"/>
              </a:lnSpc>
              <a:buNone/>
            </a:pPr>
            <a:r>
              <a:rPr lang="en-US" sz="1750" dirty="0">
                <a:solidFill>
                  <a:srgbClr val="E5E0DF"/>
                </a:solidFill>
                <a:latin typeface="Barlow" pitchFamily="34" charset="0"/>
                <a:ea typeface="Barlow" pitchFamily="34" charset="-122"/>
                <a:cs typeface="Barlow" pitchFamily="34" charset="-120"/>
              </a:rPr>
              <a:t>All key reports and analytics are generated automatically, saving time and resources compared to traditional manual record-keeping.</a:t>
            </a:r>
            <a:endParaRPr lang="en-US" sz="1750"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2024-06-03T06:47:12Z</dcterms:created>
  <dcterms:modified xsi:type="dcterms:W3CDTF">2024-06-03T06:47:12Z</dcterms:modified>
</cp:coreProperties>
</file>